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8" r:id="rId2"/>
    <p:sldId id="283" r:id="rId3"/>
    <p:sldId id="284" r:id="rId4"/>
    <p:sldId id="280" r:id="rId5"/>
    <p:sldId id="279" r:id="rId6"/>
    <p:sldId id="260" r:id="rId7"/>
    <p:sldId id="261" r:id="rId8"/>
    <p:sldId id="273" r:id="rId9"/>
    <p:sldId id="266" r:id="rId10"/>
    <p:sldId id="270" r:id="rId11"/>
    <p:sldId id="269" r:id="rId12"/>
    <p:sldId id="263" r:id="rId13"/>
    <p:sldId id="277" r:id="rId14"/>
    <p:sldId id="264" r:id="rId15"/>
    <p:sldId id="271" r:id="rId16"/>
    <p:sldId id="267" r:id="rId17"/>
    <p:sldId id="275" r:id="rId18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9B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510" autoAdjust="0"/>
  </p:normalViewPr>
  <p:slideViewPr>
    <p:cSldViewPr snapToGrid="0">
      <p:cViewPr varScale="1">
        <p:scale>
          <a:sx n="94" d="100"/>
          <a:sy n="94" d="100"/>
        </p:scale>
        <p:origin x="51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7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D6DA72-475C-4F6D-9085-96BE41B4B18B}" type="datetimeFigureOut">
              <a:rPr lang="pl-PL" smtClean="0"/>
              <a:t>26.03.2021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4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7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13C99-9EC4-494B-B420-44E37E4852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49681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7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29712-41AE-4BAF-A132-864B7B70E169}" type="datetimeFigureOut">
              <a:rPr lang="pl-PL" smtClean="0"/>
              <a:t>26.03.2021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4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7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6AA6A-31F8-4533-8EAE-9818E8F15F9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9808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6AA6A-31F8-4533-8EAE-9818E8F15F93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85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6AA6A-31F8-4533-8EAE-9818E8F15F93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445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6AA6A-31F8-4533-8EAE-9818E8F15F93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8861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Всички ние имаме забързан живот и често търсим всеобхватни решения, които могат да ни помогнат да се справим с множество проблеми със здравето и благосъстоянието. Едно такова решение е използването на масло от пшеничен зародиш в ежедневните ни диети, което се извлича от зърната на зърната на пшеницата.</a:t>
            </a:r>
            <a:endParaRPr lang="pl-PL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6AA6A-31F8-4533-8EAE-9818E8F15F93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9774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Пшеничното ядро се състои от външната обвивка (пшенични трици), скорбялата ендосперма (използвана за смилане на брашно) и пшеничния зародиш (репродуктивния елемент). Пшеничният зародиш е част от житното ядро, което помага за възпроизвеждането на растението, така че естествено съдържа хранителни вещества, необходими за растеж и развитие в здравословен, нов организъм. В продължение на години ядките от пшеница се използваха главно за смилане на брашно, в който случай частиците от трици и микроби бяха случайно изхвърлени и беше получено бяло брашно, което притежаваше малка или никаква хранителна стойност. Когато се извлече от ядрото и се изолира в естествени масла, или когато зърното се изяде изцяло, хранителните предимства на зародиша преминават в тялото ни.  </a:t>
            </a:r>
            <a:endParaRPr lang="pl-P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6AA6A-31F8-4533-8EAE-9818E8F15F93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8257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Мозъкът, черният дроб и централната нервна система са особено богати на лецитин. Гръбначният мозък, бъбреците, костния мозък, жлъчния мехур и сперматозоидите също съдържат високи концентрации.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6AA6A-31F8-4533-8EAE-9818E8F15F93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1716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6AA6A-31F8-4533-8EAE-9818E8F15F93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4956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6AA6A-31F8-4533-8EAE-9818E8F15F93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6385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ABC1A-22DD-4889-B9B1-114F15AD95A2}" type="datetimeFigureOut">
              <a:rPr lang="pl-PL" smtClean="0"/>
              <a:t>26.03.2021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09AF6-3E57-4E5C-BC6E-4AB8A3C3DA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9452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ABC1A-22DD-4889-B9B1-114F15AD95A2}" type="datetimeFigureOut">
              <a:rPr lang="pl-PL" smtClean="0"/>
              <a:t>26.03.2021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09AF6-3E57-4E5C-BC6E-4AB8A3C3DA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3790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ABC1A-22DD-4889-B9B1-114F15AD95A2}" type="datetimeFigureOut">
              <a:rPr lang="pl-PL" smtClean="0"/>
              <a:t>26.03.2021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09AF6-3E57-4E5C-BC6E-4AB8A3C3DA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7024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ABC1A-22DD-4889-B9B1-114F15AD95A2}" type="datetimeFigureOut">
              <a:rPr lang="pl-PL" smtClean="0"/>
              <a:t>26.03.2021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09AF6-3E57-4E5C-BC6E-4AB8A3C3DA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083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ABC1A-22DD-4889-B9B1-114F15AD95A2}" type="datetimeFigureOut">
              <a:rPr lang="pl-PL" smtClean="0"/>
              <a:t>26.03.2021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09AF6-3E57-4E5C-BC6E-4AB8A3C3DA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3664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ABC1A-22DD-4889-B9B1-114F15AD95A2}" type="datetimeFigureOut">
              <a:rPr lang="pl-PL" smtClean="0"/>
              <a:t>26.03.2021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09AF6-3E57-4E5C-BC6E-4AB8A3C3DA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9300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ABC1A-22DD-4889-B9B1-114F15AD95A2}" type="datetimeFigureOut">
              <a:rPr lang="pl-PL" smtClean="0"/>
              <a:t>26.03.2021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09AF6-3E57-4E5C-BC6E-4AB8A3C3DA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4127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ABC1A-22DD-4889-B9B1-114F15AD95A2}" type="datetimeFigureOut">
              <a:rPr lang="pl-PL" smtClean="0"/>
              <a:t>26.03.2021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09AF6-3E57-4E5C-BC6E-4AB8A3C3DA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7819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ABC1A-22DD-4889-B9B1-114F15AD95A2}" type="datetimeFigureOut">
              <a:rPr lang="pl-PL" smtClean="0"/>
              <a:t>26.03.2021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09AF6-3E57-4E5C-BC6E-4AB8A3C3DA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2551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ABC1A-22DD-4889-B9B1-114F15AD95A2}" type="datetimeFigureOut">
              <a:rPr lang="pl-PL" smtClean="0"/>
              <a:t>26.03.2021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09AF6-3E57-4E5C-BC6E-4AB8A3C3DA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3184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ABC1A-22DD-4889-B9B1-114F15AD95A2}" type="datetimeFigureOut">
              <a:rPr lang="pl-PL" smtClean="0"/>
              <a:t>26.03.2021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09AF6-3E57-4E5C-BC6E-4AB8A3C3DA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8395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ABC1A-22DD-4889-B9B1-114F15AD95A2}" type="datetimeFigureOut">
              <a:rPr lang="pl-PL" smtClean="0"/>
              <a:t>26.03.2021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09AF6-3E57-4E5C-BC6E-4AB8A3C3DA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832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0" t="2866" r="5485" b="3956"/>
          <a:stretch/>
        </p:blipFill>
        <p:spPr>
          <a:xfrm>
            <a:off x="328613" y="1952655"/>
            <a:ext cx="2220002" cy="3452885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52" b="100"/>
          <a:stretch/>
        </p:blipFill>
        <p:spPr>
          <a:xfrm>
            <a:off x="4679626" y="0"/>
            <a:ext cx="7512374" cy="5675974"/>
          </a:xfrm>
          <a:prstGeom prst="rect">
            <a:avLst/>
          </a:prstGeom>
        </p:spPr>
      </p:pic>
      <p:sp>
        <p:nvSpPr>
          <p:cNvPr id="6" name="Shape 86"/>
          <p:cNvSpPr/>
          <p:nvPr/>
        </p:nvSpPr>
        <p:spPr>
          <a:xfrm>
            <a:off x="228679" y="530623"/>
            <a:ext cx="5170635" cy="4965062"/>
          </a:xfrm>
          <a:prstGeom prst="rect">
            <a:avLst/>
          </a:prstGeom>
          <a:noFill/>
          <a:ln w="762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" name="Shape 47"/>
          <p:cNvSpPr txBox="1">
            <a:spLocks/>
          </p:cNvSpPr>
          <p:nvPr/>
        </p:nvSpPr>
        <p:spPr>
          <a:xfrm>
            <a:off x="328613" y="1643489"/>
            <a:ext cx="5170635" cy="769086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latin typeface="Myriad Pro Light" panose="020B0603030403020204" pitchFamily="34" charset="0"/>
              </a:rPr>
              <a:t>TIENS </a:t>
            </a:r>
            <a:r>
              <a:rPr lang="en-GB" sz="4000" b="1" dirty="0" smtClean="0">
                <a:latin typeface="Myriad Pro Light" panose="020B0603030403020204" pitchFamily="34" charset="0"/>
              </a:rPr>
              <a:t> </a:t>
            </a:r>
            <a:r>
              <a:rPr lang="bg-BG" sz="4000" b="1" dirty="0" smtClean="0">
                <a:latin typeface="Myriad Pro Light" panose="020B0603030403020204" pitchFamily="34" charset="0"/>
              </a:rPr>
              <a:t>Вейкан- капсули за жизненост</a:t>
            </a:r>
            <a:endParaRPr lang="en-GB" sz="4000" b="1" dirty="0" smtClean="0">
              <a:latin typeface="Myriad Pro Light" panose="020B0603030403020204" pitchFamily="34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="" xmlns:a16="http://schemas.microsoft.com/office/drawing/2014/main" id="{D2B33090-9BAE-4789-AE53-7738A055F928}"/>
              </a:ext>
            </a:extLst>
          </p:cNvPr>
          <p:cNvSpPr/>
          <p:nvPr/>
        </p:nvSpPr>
        <p:spPr>
          <a:xfrm>
            <a:off x="0" y="6497320"/>
            <a:ext cx="12192000" cy="36068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" name="Obraz 5">
            <a:extLst>
              <a:ext uri="{FF2B5EF4-FFF2-40B4-BE49-F238E27FC236}">
                <a16:creationId xmlns="" xmlns:a16="http://schemas.microsoft.com/office/drawing/2014/main" id="{598A6B6C-900E-4498-9D85-6C23A5324A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889" y="5802701"/>
            <a:ext cx="1445591" cy="489110"/>
          </a:xfrm>
          <a:prstGeom prst="rect">
            <a:avLst/>
          </a:prstGeom>
        </p:spPr>
      </p:pic>
      <p:sp>
        <p:nvSpPr>
          <p:cNvPr id="11" name="Tytuł 1">
            <a:extLst>
              <a:ext uri="{FF2B5EF4-FFF2-40B4-BE49-F238E27FC236}">
                <a16:creationId xmlns="" xmlns:a16="http://schemas.microsoft.com/office/drawing/2014/main" id="{C46FDDB2-D5CC-4401-81FF-439E26CB0627}"/>
              </a:ext>
            </a:extLst>
          </p:cNvPr>
          <p:cNvSpPr txBox="1">
            <a:spLocks/>
          </p:cNvSpPr>
          <p:nvPr/>
        </p:nvSpPr>
        <p:spPr>
          <a:xfrm>
            <a:off x="678872" y="5906358"/>
            <a:ext cx="3739487" cy="28179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l"/>
            <a:r>
              <a:rPr lang="pl-PL" sz="1200" b="1" dirty="0">
                <a:solidFill>
                  <a:srgbClr val="008000"/>
                </a:solidFill>
                <a:latin typeface="Myriad Pro Light" panose="020B0403030403020204" pitchFamily="34" charset="0"/>
              </a:rPr>
              <a:t>Harmony, responsibility, prosperity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791" y="580443"/>
            <a:ext cx="3283670" cy="550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79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7" t="2790" r="5192" b="3878"/>
          <a:stretch/>
        </p:blipFill>
        <p:spPr>
          <a:xfrm>
            <a:off x="6531971" y="536025"/>
            <a:ext cx="5045592" cy="5374653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423794" y="221037"/>
            <a:ext cx="69156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3200" dirty="0" smtClean="0">
                <a:solidFill>
                  <a:srgbClr val="00B050"/>
                </a:solidFill>
                <a:latin typeface="Myriad Pro Light" panose="020B0403030403020204" pitchFamily="34" charset="0"/>
              </a:rPr>
              <a:t>МАСЛО ОТ ПШЕНИЦА</a:t>
            </a:r>
            <a:r>
              <a:rPr lang="bg-BG" sz="3200" dirty="0">
                <a:solidFill>
                  <a:srgbClr val="00B050"/>
                </a:solidFill>
                <a:latin typeface="Myriad Pro Light" panose="020B0403030403020204" pitchFamily="34" charset="0"/>
              </a:rPr>
              <a:t>: ПРЕДИМСТВА</a:t>
            </a:r>
            <a:endParaRPr lang="pl-PL" sz="3200" b="0" i="0" dirty="0">
              <a:solidFill>
                <a:srgbClr val="00B050"/>
              </a:solidFill>
              <a:effectLst/>
              <a:latin typeface="Myriad Pro Light" panose="020B0403030403020204" pitchFamily="34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8204642" y="5445425"/>
            <a:ext cx="197892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1600" dirty="0">
              <a:latin typeface="+mj-lt"/>
            </a:endParaRPr>
          </a:p>
          <a:p>
            <a:endParaRPr lang="pl-PL" sz="2200" dirty="0">
              <a:latin typeface="+mj-lt"/>
            </a:endParaRPr>
          </a:p>
          <a:p>
            <a:endParaRPr lang="pl-PL" sz="2200" dirty="0">
              <a:latin typeface="+mj-lt"/>
            </a:endParaRPr>
          </a:p>
          <a:p>
            <a:endParaRPr lang="pl-PL" sz="2200" dirty="0">
              <a:latin typeface="+mj-lt"/>
            </a:endParaRPr>
          </a:p>
          <a:p>
            <a:endParaRPr lang="pl-PL" sz="2200" dirty="0">
              <a:latin typeface="+mj-lt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127291" y="1207416"/>
            <a:ext cx="671312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Myriad Pro Light" panose="020B0603030403020204" pitchFamily="34" charset="0"/>
              </a:rPr>
              <a:t>Хранителните </a:t>
            </a:r>
            <a:r>
              <a:rPr lang="ru-RU" sz="2000" dirty="0">
                <a:latin typeface="Myriad Pro Light" panose="020B0603030403020204" pitchFamily="34" charset="0"/>
              </a:rPr>
              <a:t>вещества, присъстващи в маслото, са много желани и могат да имат следните невероятни </a:t>
            </a:r>
            <a:r>
              <a:rPr lang="ru-RU" sz="2000" dirty="0">
                <a:solidFill>
                  <a:srgbClr val="00B050"/>
                </a:solidFill>
                <a:latin typeface="Myriad Pro Light" panose="020B0603030403020204" pitchFamily="34" charset="0"/>
              </a:rPr>
              <a:t>съживяващи действия</a:t>
            </a:r>
            <a:r>
              <a:rPr lang="ru-RU" sz="2000" dirty="0">
                <a:latin typeface="Myriad Pro Light" panose="020B0603030403020204" pitchFamily="34" charset="0"/>
              </a:rPr>
              <a:t>:</a:t>
            </a:r>
            <a:endParaRPr lang="pl-PL" sz="2000" dirty="0">
              <a:latin typeface="Myriad Pro Light" panose="020B0603030403020204" pitchFamily="34" charset="0"/>
            </a:endParaRPr>
          </a:p>
          <a:p>
            <a:endParaRPr lang="pl-PL" sz="2000" dirty="0">
              <a:latin typeface="Myriad Pro Light" panose="020B06030304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B050"/>
                </a:solidFill>
                <a:latin typeface="Myriad Pro Light" panose="020B0603030403020204" pitchFamily="34" charset="0"/>
              </a:rPr>
              <a:t>Витамин </a:t>
            </a:r>
            <a:r>
              <a:rPr lang="ru-RU" sz="2000" dirty="0">
                <a:solidFill>
                  <a:srgbClr val="00B050"/>
                </a:solidFill>
                <a:latin typeface="Myriad Pro Light" panose="020B0603030403020204" pitchFamily="34" charset="0"/>
              </a:rPr>
              <a:t>Е</a:t>
            </a:r>
            <a:r>
              <a:rPr lang="ru-RU" sz="2000" dirty="0">
                <a:latin typeface="Myriad Pro Light" panose="020B0603030403020204" pitchFamily="34" charset="0"/>
              </a:rPr>
              <a:t> предпазва клетките от окислително увреждане;</a:t>
            </a:r>
            <a:endParaRPr lang="pl-PL" sz="2000" dirty="0">
              <a:latin typeface="Myriad Pro Light" panose="020B06030304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bg-BG" sz="2000" dirty="0" smtClean="0">
              <a:solidFill>
                <a:srgbClr val="1F9B15"/>
              </a:solidFill>
              <a:latin typeface="Myriad Pro Light" panose="020B06030304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B050"/>
                </a:solidFill>
                <a:latin typeface="Myriad Pro Light" panose="020B0603030403020204" pitchFamily="34" charset="0"/>
              </a:rPr>
              <a:t>Ненаситените </a:t>
            </a:r>
            <a:r>
              <a:rPr lang="ru-RU" sz="2000" dirty="0">
                <a:solidFill>
                  <a:srgbClr val="00B050"/>
                </a:solidFill>
                <a:latin typeface="Myriad Pro Light" panose="020B0603030403020204" pitchFamily="34" charset="0"/>
              </a:rPr>
              <a:t>мастни киселини </a:t>
            </a:r>
            <a:r>
              <a:rPr lang="ru-RU" sz="2000" dirty="0" smtClean="0">
                <a:latin typeface="Myriad Pro Light" panose="020B0603030403020204" pitchFamily="34" charset="0"/>
              </a:rPr>
              <a:t>( Алфа-линоленова </a:t>
            </a:r>
            <a:r>
              <a:rPr lang="ru-RU" sz="2000" dirty="0">
                <a:latin typeface="Myriad Pro Light" panose="020B0603030403020204" pitchFamily="34" charset="0"/>
              </a:rPr>
              <a:t>киселина и </a:t>
            </a:r>
            <a:r>
              <a:rPr lang="ru-RU" sz="2000" dirty="0" smtClean="0">
                <a:latin typeface="Myriad Pro Light" panose="020B0603030403020204" pitchFamily="34" charset="0"/>
              </a:rPr>
              <a:t>Линолова </a:t>
            </a:r>
            <a:r>
              <a:rPr lang="ru-RU" sz="2000" dirty="0">
                <a:latin typeface="Myriad Pro Light" panose="020B0603030403020204" pitchFamily="34" charset="0"/>
              </a:rPr>
              <a:t>киселина) допринасят за поддържането на нормални нива на холестерол в кръвта;</a:t>
            </a:r>
            <a:endParaRPr lang="pl-PL" sz="2000" dirty="0">
              <a:latin typeface="Myriad Pro Light" panose="020B06030304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dirty="0">
              <a:latin typeface="Myriad Pro Light" panose="020B06030304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b="1" dirty="0">
              <a:latin typeface="Myriad Pro Light" panose="020B060303040302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D2B33090-9BAE-4789-AE53-7738A055F928}"/>
              </a:ext>
            </a:extLst>
          </p:cNvPr>
          <p:cNvSpPr/>
          <p:nvPr/>
        </p:nvSpPr>
        <p:spPr>
          <a:xfrm>
            <a:off x="0" y="6529925"/>
            <a:ext cx="12192000" cy="36068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Obraz 5">
            <a:extLst>
              <a:ext uri="{FF2B5EF4-FFF2-40B4-BE49-F238E27FC236}">
                <a16:creationId xmlns="" xmlns:a16="http://schemas.microsoft.com/office/drawing/2014/main" id="{598A6B6C-900E-4498-9D85-6C23A5324A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889" y="5802701"/>
            <a:ext cx="1445591" cy="489110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27291" y="4405581"/>
            <a:ext cx="653523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200" dirty="0">
              <a:latin typeface="Myriad Pro Light" panose="020B04030304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B050"/>
                </a:solidFill>
                <a:latin typeface="Myriad Pro Light" panose="020B0603030403020204" pitchFamily="34" charset="0"/>
              </a:rPr>
              <a:t>Ниацинът</a:t>
            </a:r>
            <a:r>
              <a:rPr lang="ru-RU" sz="2000" dirty="0">
                <a:solidFill>
                  <a:srgbClr val="00B050"/>
                </a:solidFill>
                <a:latin typeface="Myriad Pro Light" panose="020B0603030403020204" pitchFamily="34" charset="0"/>
              </a:rPr>
              <a:t>, фолатът, тиаминът </a:t>
            </a:r>
            <a:r>
              <a:rPr lang="ru-RU" sz="2000" dirty="0">
                <a:latin typeface="Myriad Pro Light" panose="020B0603030403020204" pitchFamily="34" charset="0"/>
              </a:rPr>
              <a:t>са от съществено значение за превръщането на хранителните вещества от липиди, глюкоза и въглехидрати в енергия за клетките и тъканите.</a:t>
            </a:r>
            <a:endParaRPr lang="pl-PL" sz="2000" dirty="0">
              <a:latin typeface="Myriad Pro Light" panose="020B0603030403020204" pitchFamily="34" charset="0"/>
            </a:endParaRPr>
          </a:p>
          <a:p>
            <a:endParaRPr lang="pl-PL" sz="2200" dirty="0">
              <a:latin typeface="Myriad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51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83351" y="154721"/>
            <a:ext cx="7419019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Myriad Pro Light" panose="020B0603030403020204" pitchFamily="34" charset="0"/>
              </a:rPr>
              <a:t>МАСЛОТО ОТ </a:t>
            </a:r>
            <a:r>
              <a:rPr lang="ru-RU" sz="3200" b="1" dirty="0">
                <a:solidFill>
                  <a:srgbClr val="00B050"/>
                </a:solidFill>
                <a:latin typeface="Myriad Pro Light" panose="020B0603030403020204" pitchFamily="34" charset="0"/>
              </a:rPr>
              <a:t>ПШЕНИЦА: </a:t>
            </a:r>
            <a:r>
              <a:rPr lang="ru-RU" sz="3200" b="1" dirty="0" smtClean="0">
                <a:solidFill>
                  <a:srgbClr val="00B050"/>
                </a:solidFill>
                <a:latin typeface="Myriad Pro Light" panose="020B0603030403020204" pitchFamily="34" charset="0"/>
              </a:rPr>
              <a:t>ПРЕДИМСТВА</a:t>
            </a:r>
            <a:endParaRPr lang="bg-BG" sz="3200" b="1" dirty="0" smtClean="0">
              <a:solidFill>
                <a:srgbClr val="00B050"/>
              </a:solidFill>
              <a:latin typeface="Myriad Pro Light" panose="020B0603030403020204" pitchFamily="34" charset="0"/>
            </a:endParaRPr>
          </a:p>
          <a:p>
            <a:r>
              <a:rPr lang="pl-PL" sz="3600" b="1" dirty="0" smtClean="0">
                <a:solidFill>
                  <a:srgbClr val="00B050"/>
                </a:solidFill>
                <a:latin typeface="Myriad Pro Light" panose="020B0403030403020204" pitchFamily="34" charset="0"/>
              </a:rPr>
              <a:t> </a:t>
            </a:r>
            <a:endParaRPr lang="pl-PL" sz="3600" b="0" i="0" dirty="0">
              <a:solidFill>
                <a:srgbClr val="00B050"/>
              </a:solidFill>
              <a:effectLst/>
              <a:latin typeface="Myriad Pro Light" panose="020B0403030403020204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72998" y="833030"/>
            <a:ext cx="686290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700" dirty="0" smtClean="0">
                <a:latin typeface="Myriad Pro Light" panose="020B0603030403020204" pitchFamily="34" charset="0"/>
              </a:rPr>
              <a:t>Богато на хранителни вещества, маслото от пшеница се използва в козметологията, заради силата му да стимулира регенерацията и да подобрява състоянието на кожата.</a:t>
            </a:r>
          </a:p>
          <a:p>
            <a:endParaRPr lang="ru-RU" sz="1700" dirty="0" smtClean="0">
              <a:latin typeface="Myriad Pro Light" panose="020B0603030403020204" pitchFamily="34" charset="0"/>
            </a:endParaRPr>
          </a:p>
          <a:p>
            <a:r>
              <a:rPr lang="ru-RU" sz="1700" dirty="0" smtClean="0">
                <a:latin typeface="Myriad Pro Light" panose="020B0603030403020204" pitchFamily="34" charset="0"/>
              </a:rPr>
              <a:t>       </a:t>
            </a:r>
            <a:r>
              <a:rPr lang="ru-RU" sz="1700" dirty="0" smtClean="0">
                <a:solidFill>
                  <a:srgbClr val="00B050"/>
                </a:solidFill>
                <a:latin typeface="Myriad Pro Light" panose="020B0603030403020204" pitchFamily="34" charset="0"/>
              </a:rPr>
              <a:t>Ползи за </a:t>
            </a:r>
            <a:r>
              <a:rPr lang="ru-RU" sz="1700" dirty="0">
                <a:solidFill>
                  <a:srgbClr val="00B050"/>
                </a:solidFill>
                <a:latin typeface="Myriad Pro Light" panose="020B0603030403020204" pitchFamily="34" charset="0"/>
              </a:rPr>
              <a:t>кожата: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700" dirty="0" smtClean="0">
                <a:latin typeface="Myriad Pro Light" panose="020B0603030403020204" pitchFamily="34" charset="0"/>
              </a:rPr>
              <a:t>перфектно </a:t>
            </a:r>
            <a:r>
              <a:rPr lang="ru-RU" sz="1700" dirty="0">
                <a:latin typeface="Myriad Pro Light" panose="020B0603030403020204" pitchFamily="34" charset="0"/>
              </a:rPr>
              <a:t>овлажнява, омекотява, изглажда и </a:t>
            </a:r>
            <a:r>
              <a:rPr lang="ru-RU" sz="1700" dirty="0" smtClean="0">
                <a:latin typeface="Myriad Pro Light" panose="020B0603030403020204" pitchFamily="34" charset="0"/>
              </a:rPr>
              <a:t>уплътнява кожата</a:t>
            </a:r>
            <a:r>
              <a:rPr lang="ru-RU" sz="1700" dirty="0">
                <a:latin typeface="Myriad Pro Light" panose="020B0603030403020204" pitchFamily="34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700" dirty="0" smtClean="0">
                <a:latin typeface="Myriad Pro Light" panose="020B0603030403020204" pitchFamily="34" charset="0"/>
              </a:rPr>
              <a:t> особено </a:t>
            </a:r>
            <a:r>
              <a:rPr lang="ru-RU" sz="1700" dirty="0">
                <a:latin typeface="Myriad Pro Light" panose="020B0603030403020204" pitchFamily="34" charset="0"/>
              </a:rPr>
              <a:t>полезен за </a:t>
            </a:r>
            <a:r>
              <a:rPr lang="ru-RU" sz="1700" dirty="0" smtClean="0">
                <a:latin typeface="Myriad Pro Light" panose="020B0603030403020204" pitchFamily="34" charset="0"/>
              </a:rPr>
              <a:t>по-суха кожа;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700" dirty="0" smtClean="0">
                <a:latin typeface="Myriad Pro Light" panose="020B0603030403020204" pitchFamily="34" charset="0"/>
              </a:rPr>
              <a:t>поддържа </a:t>
            </a:r>
            <a:r>
              <a:rPr lang="ru-RU" sz="1700" dirty="0">
                <a:latin typeface="Myriad Pro Light" panose="020B0603030403020204" pitchFamily="34" charset="0"/>
              </a:rPr>
              <a:t>здравословен, </a:t>
            </a:r>
            <a:r>
              <a:rPr lang="ru-RU" sz="1700" dirty="0" smtClean="0">
                <a:latin typeface="Myriad Pro Light" panose="020B0603030403020204" pitchFamily="34" charset="0"/>
              </a:rPr>
              <a:t>озаряващ тен и естествен вид на кожата;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700" dirty="0" smtClean="0">
                <a:latin typeface="Myriad Pro Light" panose="020B0603030403020204" pitchFamily="34" charset="0"/>
              </a:rPr>
              <a:t>може </a:t>
            </a:r>
            <a:r>
              <a:rPr lang="ru-RU" sz="1700" dirty="0">
                <a:latin typeface="Myriad Pro Light" panose="020B0603030403020204" pitchFamily="34" charset="0"/>
              </a:rPr>
              <a:t>да се нанася директно върху кожата на лицето - особено върху </a:t>
            </a:r>
            <a:r>
              <a:rPr lang="ru-RU" sz="1700" dirty="0" smtClean="0">
                <a:latin typeface="Myriad Pro Light" panose="020B0603030403020204" pitchFamily="34" charset="0"/>
              </a:rPr>
              <a:t>кожата в областта </a:t>
            </a:r>
            <a:r>
              <a:rPr lang="ru-RU" sz="1700" dirty="0">
                <a:latin typeface="Myriad Pro Light" panose="020B0603030403020204" pitchFamily="34" charset="0"/>
              </a:rPr>
              <a:t>около очите, също </a:t>
            </a:r>
            <a:r>
              <a:rPr lang="ru-RU" sz="1700" dirty="0" smtClean="0">
                <a:latin typeface="Myriad Pro Light" panose="020B0603030403020204" pitchFamily="34" charset="0"/>
              </a:rPr>
              <a:t>и на </a:t>
            </a:r>
            <a:r>
              <a:rPr lang="ru-RU" sz="1700" dirty="0">
                <a:latin typeface="Myriad Pro Light" panose="020B0603030403020204" pitchFamily="34" charset="0"/>
              </a:rPr>
              <a:t>ръцете;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700" dirty="0" smtClean="0">
                <a:latin typeface="Myriad Pro Light" panose="020B0603030403020204" pitchFamily="34" charset="0"/>
              </a:rPr>
              <a:t>ефективен </a:t>
            </a:r>
            <a:r>
              <a:rPr lang="ru-RU" sz="1700" dirty="0">
                <a:latin typeface="Myriad Pro Light" panose="020B0603030403020204" pitchFamily="34" charset="0"/>
              </a:rPr>
              <a:t>овлажнител, който лесно се </a:t>
            </a:r>
            <a:r>
              <a:rPr lang="ru-RU" sz="1700" dirty="0" smtClean="0">
                <a:latin typeface="Myriad Pro Light" panose="020B0603030403020204" pitchFamily="34" charset="0"/>
              </a:rPr>
              <a:t>абсорбира;  </a:t>
            </a:r>
          </a:p>
          <a:p>
            <a:endParaRPr lang="ru-RU" sz="1700" dirty="0">
              <a:latin typeface="Myriad Pro Light" panose="020B0603030403020204" pitchFamily="34" charset="0"/>
            </a:endParaRPr>
          </a:p>
          <a:p>
            <a:r>
              <a:rPr lang="ru-RU" sz="1700" dirty="0" smtClean="0">
                <a:latin typeface="Myriad Pro Light" panose="020B0603030403020204" pitchFamily="34" charset="0"/>
              </a:rPr>
              <a:t>Той </a:t>
            </a:r>
            <a:r>
              <a:rPr lang="ru-RU" sz="1700" dirty="0">
                <a:latin typeface="Myriad Pro Light" panose="020B0603030403020204" pitchFamily="34" charset="0"/>
              </a:rPr>
              <a:t>предпазва косата и кожата от увреждане на свободните радикали, причинени от излагане на ултравиолетова радиация (слънчева светлина), химикали и замърсители.</a:t>
            </a:r>
          </a:p>
          <a:p>
            <a:endParaRPr lang="ru-RU" sz="1700" dirty="0">
              <a:latin typeface="Myriad Pro Light" panose="020B0603030403020204" pitchFamily="34" charset="0"/>
            </a:endParaRPr>
          </a:p>
          <a:p>
            <a:r>
              <a:rPr lang="ru-RU" sz="1700" dirty="0">
                <a:latin typeface="Myriad Pro Light" panose="020B0603030403020204" pitchFamily="34" charset="0"/>
              </a:rPr>
              <a:t>Това е овлажняващо средство за косата, което също допринася за растежа на косата и </a:t>
            </a:r>
            <a:r>
              <a:rPr lang="ru-RU" sz="1700" dirty="0" smtClean="0">
                <a:latin typeface="Myriad Pro Light" panose="020B0603030403020204" pitchFamily="34" charset="0"/>
              </a:rPr>
              <a:t>нейната плътност.</a:t>
            </a:r>
          </a:p>
          <a:p>
            <a:endParaRPr lang="pl-PL" sz="800" dirty="0">
              <a:latin typeface="Myriad Pro Light" panose="020B0403030403020204" pitchFamily="34" charset="0"/>
            </a:endParaRPr>
          </a:p>
          <a:p>
            <a:endParaRPr lang="pl-PL" sz="2200" dirty="0">
              <a:latin typeface="Myriad Pro Light" panose="020B0403030403020204" pitchFamily="34" charset="0"/>
            </a:endParaRPr>
          </a:p>
          <a:p>
            <a:endParaRPr lang="pl-PL" sz="2200" dirty="0">
              <a:latin typeface="Myriad Pro Light" panose="020B0403030403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7" t="-200" r="5994" b="-1493"/>
          <a:stretch/>
        </p:blipFill>
        <p:spPr>
          <a:xfrm>
            <a:off x="7135906" y="1014365"/>
            <a:ext cx="4544956" cy="44491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D2B33090-9BAE-4789-AE53-7738A055F928}"/>
              </a:ext>
            </a:extLst>
          </p:cNvPr>
          <p:cNvSpPr/>
          <p:nvPr/>
        </p:nvSpPr>
        <p:spPr>
          <a:xfrm>
            <a:off x="0" y="6497320"/>
            <a:ext cx="12192000" cy="36068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Obraz 5">
            <a:extLst>
              <a:ext uri="{FF2B5EF4-FFF2-40B4-BE49-F238E27FC236}">
                <a16:creationId xmlns="" xmlns:a16="http://schemas.microsoft.com/office/drawing/2014/main" id="{598A6B6C-900E-4498-9D85-6C23A5324A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889" y="5802701"/>
            <a:ext cx="1445591" cy="48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51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2605"/>
            <a:ext cx="4572000" cy="685800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579256" y="202546"/>
            <a:ext cx="21948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3600" b="1" dirty="0" smtClean="0">
                <a:solidFill>
                  <a:srgbClr val="00B050"/>
                </a:solidFill>
                <a:latin typeface="Myriad Pro Light" panose="020B0403030403020204" pitchFamily="34" charset="0"/>
              </a:rPr>
              <a:t>ЛЕЦИТИН</a:t>
            </a:r>
            <a:endParaRPr lang="en-US" sz="3600" b="0" i="0" dirty="0">
              <a:solidFill>
                <a:srgbClr val="00B050"/>
              </a:solidFill>
              <a:effectLst/>
              <a:latin typeface="Myriad Pro Light" panose="020B0403030403020204" pitchFamily="34" charset="0"/>
            </a:endParaRPr>
          </a:p>
        </p:txBody>
      </p:sp>
      <p:sp>
        <p:nvSpPr>
          <p:cNvPr id="7" name="Shape 47"/>
          <p:cNvSpPr txBox="1">
            <a:spLocks/>
          </p:cNvSpPr>
          <p:nvPr/>
        </p:nvSpPr>
        <p:spPr>
          <a:xfrm>
            <a:off x="6920752" y="455214"/>
            <a:ext cx="4865463" cy="831310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2400" b="1" dirty="0" smtClean="0">
                <a:latin typeface="Myriad Pro Light" panose="020B0603030403020204" pitchFamily="34" charset="0"/>
              </a:rPr>
              <a:t>Енергия</a:t>
            </a:r>
            <a:r>
              <a:rPr lang="bg-BG" sz="2400" b="1" dirty="0">
                <a:latin typeface="Myriad Pro Light" panose="020B0603030403020204" pitchFamily="34" charset="0"/>
              </a:rPr>
              <a:t>, </a:t>
            </a:r>
            <a:r>
              <a:rPr lang="bg-BG" sz="2400" b="1" dirty="0" smtClean="0">
                <a:latin typeface="Myriad Pro Light" panose="020B0603030403020204" pitchFamily="34" charset="0"/>
              </a:rPr>
              <a:t>Стимулация</a:t>
            </a:r>
            <a:r>
              <a:rPr lang="bg-BG" sz="2400" b="1" dirty="0">
                <a:latin typeface="Myriad Pro Light" panose="020B0603030403020204" pitchFamily="34" charset="0"/>
              </a:rPr>
              <a:t>, </a:t>
            </a:r>
            <a:endParaRPr lang="bg-BG" sz="2400" b="1" dirty="0" smtClean="0">
              <a:latin typeface="Myriad Pro Light" panose="020B0603030403020204" pitchFamily="34" charset="0"/>
            </a:endParaRPr>
          </a:p>
          <a:p>
            <a:pPr algn="ctr"/>
            <a:r>
              <a:rPr lang="bg-BG" sz="2400" b="1" dirty="0" smtClean="0">
                <a:latin typeface="Myriad Pro Light" panose="020B0603030403020204" pitchFamily="34" charset="0"/>
              </a:rPr>
              <a:t>Концентрация</a:t>
            </a:r>
            <a:r>
              <a:rPr lang="bg-BG" sz="2400" b="1" dirty="0">
                <a:latin typeface="Myriad Pro Light" panose="020B0603030403020204" pitchFamily="34" charset="0"/>
              </a:rPr>
              <a:t>!</a:t>
            </a:r>
            <a:endParaRPr lang="en-US" sz="2400" b="1" dirty="0">
              <a:latin typeface="Myriad Pro Light" panose="020B0603030403020204" pitchFamily="34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249927" y="5292587"/>
            <a:ext cx="69624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Myriad Pro Light" panose="020B0603030403020204" pitchFamily="34" charset="0"/>
              </a:rPr>
              <a:t>Лецитинът </a:t>
            </a:r>
            <a:r>
              <a:rPr lang="ru-RU" sz="2000" dirty="0">
                <a:latin typeface="Myriad Pro Light" panose="020B0603030403020204" pitchFamily="34" charset="0"/>
              </a:rPr>
              <a:t>съдържа висока концентрация на есенциални ненаситени мастни киселини (например линолова киселина).</a:t>
            </a:r>
            <a:endParaRPr lang="en-US" sz="2000" dirty="0">
              <a:latin typeface="Myriad Pro Light" panose="020B0603030403020204" pitchFamily="34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249927" y="1118298"/>
            <a:ext cx="714173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Myriad Pro Light" panose="020B0603030403020204" pitchFamily="34" charset="0"/>
              </a:rPr>
              <a:t>Всяка </a:t>
            </a:r>
            <a:r>
              <a:rPr lang="ru-RU" sz="2000" dirty="0">
                <a:latin typeface="Myriad Pro Light" panose="020B0603030403020204" pitchFamily="34" charset="0"/>
              </a:rPr>
              <a:t>клетка в нашето тяло съдържа </a:t>
            </a:r>
            <a:r>
              <a:rPr lang="ru-RU" sz="2000" dirty="0" smtClean="0">
                <a:latin typeface="Myriad Pro Light" panose="020B0603030403020204" pitchFamily="34" charset="0"/>
              </a:rPr>
              <a:t>Лецитин – това потвърждава </a:t>
            </a:r>
            <a:r>
              <a:rPr lang="ru-RU" sz="2000" dirty="0">
                <a:latin typeface="Myriad Pro Light" panose="020B0603030403020204" pitchFamily="34" charset="0"/>
              </a:rPr>
              <a:t>колко е </a:t>
            </a:r>
            <a:r>
              <a:rPr lang="ru-RU" sz="2000" dirty="0" smtClean="0">
                <a:latin typeface="Myriad Pro Light" panose="020B0603030403020204" pitchFamily="34" charset="0"/>
              </a:rPr>
              <a:t>важен той за </a:t>
            </a:r>
            <a:r>
              <a:rPr lang="ru-RU" sz="2000" dirty="0" smtClean="0">
                <a:solidFill>
                  <a:srgbClr val="00B050"/>
                </a:solidFill>
                <a:latin typeface="Myriad Pro Light" panose="020B0603030403020204" pitchFamily="34" charset="0"/>
              </a:rPr>
              <a:t>здравето</a:t>
            </a:r>
            <a:r>
              <a:rPr lang="ru-RU" sz="2000" dirty="0" smtClean="0">
                <a:latin typeface="Myriad Pro Light" panose="020B0603030403020204" pitchFamily="34" charset="0"/>
              </a:rPr>
              <a:t> и </a:t>
            </a:r>
            <a:r>
              <a:rPr lang="ru-RU" sz="2000" dirty="0" smtClean="0">
                <a:solidFill>
                  <a:srgbClr val="00B050"/>
                </a:solidFill>
                <a:latin typeface="Myriad Pro Light" panose="020B0603030403020204" pitchFamily="34" charset="0"/>
              </a:rPr>
              <a:t>жизнеността </a:t>
            </a:r>
            <a:r>
              <a:rPr lang="ru-RU" sz="2000" dirty="0" smtClean="0">
                <a:latin typeface="Myriad Pro Light" panose="020B0603030403020204" pitchFamily="34" charset="0"/>
              </a:rPr>
              <a:t>на </a:t>
            </a:r>
            <a:r>
              <a:rPr lang="ru-RU" sz="2000" dirty="0">
                <a:latin typeface="Myriad Pro Light" panose="020B0603030403020204" pitchFamily="34" charset="0"/>
              </a:rPr>
              <a:t>клетките </a:t>
            </a:r>
            <a:r>
              <a:rPr lang="ru-RU" sz="2000" dirty="0" smtClean="0">
                <a:latin typeface="Myriad Pro Light" panose="020B0603030403020204" pitchFamily="34" charset="0"/>
              </a:rPr>
              <a:t>на нашето тяло.</a:t>
            </a:r>
            <a:endParaRPr lang="en-US" sz="2000" dirty="0">
              <a:latin typeface="Myriad Pro Light" panose="020B06030304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Myriad Pro Light" panose="020B06030304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Myriad Pro Light" panose="020B0603030403020204" pitchFamily="34" charset="0"/>
              </a:rPr>
              <a:t>Лецитинът </a:t>
            </a:r>
            <a:r>
              <a:rPr lang="ru-RU" sz="2000" dirty="0">
                <a:latin typeface="Myriad Pro Light" panose="020B0603030403020204" pitchFamily="34" charset="0"/>
              </a:rPr>
              <a:t>като фосфолипид е напълно естествено вещество, поддържащо структурата на клетъчните мембрани в тялото.</a:t>
            </a:r>
            <a:endParaRPr lang="en-US" sz="2000" dirty="0">
              <a:latin typeface="Myriad Pro Light" panose="020B06030304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Myriad Pro Light" panose="020B06030304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Myriad Pro Light" panose="020B06030304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Myriad Pro Light" panose="020B0603030403020204" pitchFamily="34" charset="0"/>
              </a:rPr>
              <a:t>Соята</a:t>
            </a:r>
            <a:r>
              <a:rPr lang="ru-RU" sz="2000" dirty="0">
                <a:latin typeface="Myriad Pro Light" panose="020B0603030403020204" pitchFamily="34" charset="0"/>
              </a:rPr>
              <a:t>, произхождаща от Източна Азия, е основният източник на лецитин в световен мащаб, тъй като в сравнение с други източници съдържа сравнително голямо количество лецитин.</a:t>
            </a:r>
            <a:endParaRPr lang="en-US" sz="2000" dirty="0">
              <a:latin typeface="Myriad Pro Light" panose="020B0603030403020204" pitchFamily="34" charset="0"/>
            </a:endParaRPr>
          </a:p>
        </p:txBody>
      </p:sp>
      <p:sp>
        <p:nvSpPr>
          <p:cNvPr id="12" name="Shape 86"/>
          <p:cNvSpPr/>
          <p:nvPr/>
        </p:nvSpPr>
        <p:spPr>
          <a:xfrm>
            <a:off x="6865778" y="414782"/>
            <a:ext cx="4975412" cy="831311"/>
          </a:xfrm>
          <a:prstGeom prst="rect">
            <a:avLst/>
          </a:prstGeom>
          <a:noFill/>
          <a:ln w="762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/>
          </a:p>
        </p:txBody>
      </p:sp>
      <p:sp>
        <p:nvSpPr>
          <p:cNvPr id="9" name="Rectangle 5">
            <a:extLst>
              <a:ext uri="{FF2B5EF4-FFF2-40B4-BE49-F238E27FC236}">
                <a16:creationId xmlns="" xmlns:a16="http://schemas.microsoft.com/office/drawing/2014/main" id="{D2B33090-9BAE-4789-AE53-7738A055F928}"/>
              </a:ext>
            </a:extLst>
          </p:cNvPr>
          <p:cNvSpPr/>
          <p:nvPr/>
        </p:nvSpPr>
        <p:spPr>
          <a:xfrm>
            <a:off x="0" y="6529925"/>
            <a:ext cx="12192000" cy="36068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3" name="Obraz 5">
            <a:extLst>
              <a:ext uri="{FF2B5EF4-FFF2-40B4-BE49-F238E27FC236}">
                <a16:creationId xmlns="" xmlns:a16="http://schemas.microsoft.com/office/drawing/2014/main" id="{598A6B6C-900E-4498-9D85-6C23A5324A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889" y="5802701"/>
            <a:ext cx="1445591" cy="48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2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571" y="531827"/>
            <a:ext cx="5515429" cy="5515429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804396" y="208661"/>
            <a:ext cx="16930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3600" b="1" dirty="0" smtClean="0">
                <a:solidFill>
                  <a:srgbClr val="1F9B15"/>
                </a:solidFill>
                <a:latin typeface="Myriad Pro Light" panose="020B0603030403020204" pitchFamily="34" charset="0"/>
              </a:rPr>
              <a:t>ХОЛИН</a:t>
            </a:r>
            <a:endParaRPr lang="pl-PL" sz="3600" b="0" i="0" strike="sngStrike" dirty="0">
              <a:solidFill>
                <a:srgbClr val="FF0000"/>
              </a:solidFill>
              <a:effectLst/>
              <a:latin typeface="Myriad Pro Light" panose="020B0603030403020204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78441" y="854992"/>
            <a:ext cx="722811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200" dirty="0">
              <a:solidFill>
                <a:srgbClr val="000000"/>
              </a:solidFill>
              <a:latin typeface="Myriad Pro Light" panose="020B04030304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Myriad Pro Light" panose="020B0603030403020204" pitchFamily="34" charset="0"/>
              </a:rPr>
              <a:t>Лецитинът </a:t>
            </a:r>
            <a:r>
              <a:rPr lang="ru-RU" sz="2000" dirty="0">
                <a:latin typeface="Myriad Pro Light" panose="020B0603030403020204" pitchFamily="34" charset="0"/>
              </a:rPr>
              <a:t>е ценен източник на </a:t>
            </a:r>
            <a:r>
              <a:rPr lang="ru-RU" sz="2000" dirty="0" smtClean="0">
                <a:latin typeface="Myriad Pro Light" panose="020B0603030403020204" pitchFamily="34" charset="0"/>
              </a:rPr>
              <a:t>Холин </a:t>
            </a:r>
            <a:r>
              <a:rPr lang="ru-RU" sz="2000" dirty="0">
                <a:latin typeface="Myriad Pro Light" panose="020B0603030403020204" pitchFamily="34" charset="0"/>
              </a:rPr>
              <a:t>- много важно хранително вещество. </a:t>
            </a:r>
            <a:r>
              <a:rPr lang="ru-RU" sz="2000" dirty="0" smtClean="0">
                <a:latin typeface="Myriad Pro Light" panose="020B0603030403020204" pitchFamily="34" charset="0"/>
              </a:rPr>
              <a:t>Повече </a:t>
            </a:r>
            <a:r>
              <a:rPr lang="ru-RU" sz="2000" dirty="0">
                <a:latin typeface="Myriad Pro Light" panose="020B0603030403020204" pitchFamily="34" charset="0"/>
              </a:rPr>
              <a:t>холин в диетата се </a:t>
            </a:r>
            <a:r>
              <a:rPr lang="ru-RU" sz="2000" dirty="0" smtClean="0">
                <a:latin typeface="Myriad Pro Light" panose="020B0603030403020204" pitchFamily="34" charset="0"/>
              </a:rPr>
              <a:t>получава </a:t>
            </a:r>
            <a:r>
              <a:rPr lang="ru-RU" sz="2000" dirty="0">
                <a:latin typeface="Myriad Pro Light" panose="020B0603030403020204" pitchFamily="34" charset="0"/>
              </a:rPr>
              <a:t>от лецитин.</a:t>
            </a:r>
            <a:endParaRPr lang="pl-PL" sz="2000" dirty="0">
              <a:latin typeface="Myriad Pro Light" panose="020B06030304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000" dirty="0">
              <a:latin typeface="Myriad Pro Light" panose="020B06030304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Myriad Pro Light" panose="020B0603030403020204" pitchFamily="34" charset="0"/>
              </a:rPr>
              <a:t> </a:t>
            </a:r>
            <a:r>
              <a:rPr lang="bg-BG" sz="2000" dirty="0" smtClean="0">
                <a:latin typeface="Myriad Pro Light" panose="020B0603030403020204" pitchFamily="34" charset="0"/>
              </a:rPr>
              <a:t>Холин: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Myriad Pro Light" panose="020B0603030403020204" pitchFamily="34" charset="0"/>
              </a:rPr>
              <a:t>спомага </a:t>
            </a:r>
            <a:r>
              <a:rPr lang="ru-RU" sz="2000" dirty="0">
                <a:latin typeface="Myriad Pro Light" panose="020B0603030403020204" pitchFamily="34" charset="0"/>
              </a:rPr>
              <a:t>за поддържането на нормална чернодробна функция;</a:t>
            </a:r>
            <a:endParaRPr lang="pl-PL" sz="2000" dirty="0">
              <a:latin typeface="Myriad Pro Light" panose="020B0603030403020204" pitchFamily="34" charset="0"/>
            </a:endParaRPr>
          </a:p>
          <a:p>
            <a:pPr marL="1257300" lvl="2" indent="-342900">
              <a:buFont typeface="Wingdings" panose="05000000000000000000" pitchFamily="2" charset="2"/>
              <a:buChar char="ü"/>
            </a:pPr>
            <a:endParaRPr lang="pl-PL" sz="2000" dirty="0">
              <a:latin typeface="Myriad Pro Light" panose="020B0603030403020204" pitchFamily="34" charset="0"/>
            </a:endParaRPr>
          </a:p>
          <a:p>
            <a:pPr marL="1257300" lvl="2" indent="-342900">
              <a:buFont typeface="Wingdings" panose="05000000000000000000" pitchFamily="2" charset="2"/>
              <a:buChar char="ü"/>
            </a:pPr>
            <a:endParaRPr lang="pl-PL" sz="2000" dirty="0">
              <a:latin typeface="Myriad Pro Light" panose="020B0603030403020204" pitchFamily="34" charset="0"/>
            </a:endParaRP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Myriad Pro Light" panose="020B0603030403020204" pitchFamily="34" charset="0"/>
              </a:rPr>
              <a:t>спомага за свързването на мазнините с вода - участва в усвояването на мастноразтворимите витамини;</a:t>
            </a:r>
            <a:endParaRPr lang="pl-PL" sz="2000" dirty="0" smtClean="0">
              <a:latin typeface="Myriad Pro Light" panose="020B0603030403020204" pitchFamily="34" charset="0"/>
            </a:endParaRPr>
          </a:p>
          <a:p>
            <a:pPr marL="1257300" lvl="2" indent="-342900">
              <a:buFont typeface="Wingdings" panose="05000000000000000000" pitchFamily="2" charset="2"/>
              <a:buChar char="ü"/>
            </a:pPr>
            <a:endParaRPr lang="pl-PL" sz="2000" dirty="0">
              <a:latin typeface="Myriad Pro Light" panose="020B0603030403020204" pitchFamily="34" charset="0"/>
            </a:endParaRP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0000"/>
                </a:solidFill>
                <a:latin typeface="Myriad Pro Light" panose="020B0603030403020204" pitchFamily="34" charset="0"/>
              </a:rPr>
              <a:t>допринася </a:t>
            </a:r>
            <a:r>
              <a:rPr lang="ru-RU" sz="2000" dirty="0">
                <a:solidFill>
                  <a:srgbClr val="000000"/>
                </a:solidFill>
                <a:latin typeface="Myriad Pro Light" panose="020B0603030403020204" pitchFamily="34" charset="0"/>
              </a:rPr>
              <a:t>за защита на </a:t>
            </a:r>
            <a:r>
              <a:rPr lang="ru-RU" sz="2000" dirty="0" smtClean="0">
                <a:solidFill>
                  <a:srgbClr val="000000"/>
                </a:solidFill>
                <a:latin typeface="Myriad Pro Light" panose="020B0603030403020204" pitchFamily="34" charset="0"/>
              </a:rPr>
              <a:t>сърцето, </a:t>
            </a:r>
            <a:r>
              <a:rPr lang="ru-RU" sz="2000" dirty="0">
                <a:solidFill>
                  <a:srgbClr val="000000"/>
                </a:solidFill>
                <a:latin typeface="Myriad Pro Light" panose="020B0603030403020204" pitchFamily="34" charset="0"/>
              </a:rPr>
              <a:t>чрез поддържане на нормални нива на хомоцистеин и липиди.</a:t>
            </a:r>
            <a:r>
              <a:rPr lang="pl-PL" sz="2000" dirty="0" smtClean="0">
                <a:solidFill>
                  <a:srgbClr val="000000"/>
                </a:solidFill>
                <a:latin typeface="Myriad Pro Light" panose="020B0603030403020204" pitchFamily="34" charset="0"/>
              </a:rPr>
              <a:t>                                         </a:t>
            </a:r>
            <a:endParaRPr lang="pl-PL" sz="2000" dirty="0">
              <a:solidFill>
                <a:srgbClr val="000000"/>
              </a:solidFill>
              <a:latin typeface="Myriad Pro Light" panose="020B0603030403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2B33090-9BAE-4789-AE53-7738A055F928}"/>
              </a:ext>
            </a:extLst>
          </p:cNvPr>
          <p:cNvSpPr/>
          <p:nvPr/>
        </p:nvSpPr>
        <p:spPr>
          <a:xfrm>
            <a:off x="0" y="6525050"/>
            <a:ext cx="12192000" cy="36068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Obraz 5">
            <a:extLst>
              <a:ext uri="{FF2B5EF4-FFF2-40B4-BE49-F238E27FC236}">
                <a16:creationId xmlns="" xmlns:a16="http://schemas.microsoft.com/office/drawing/2014/main" id="{598A6B6C-900E-4498-9D85-6C23A5324A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889" y="5802701"/>
            <a:ext cx="1445591" cy="48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20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5" t="1569" r="18333" b="503"/>
          <a:stretch/>
        </p:blipFill>
        <p:spPr>
          <a:xfrm>
            <a:off x="7288823" y="178883"/>
            <a:ext cx="4498731" cy="54460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Prostokąt 3"/>
          <p:cNvSpPr/>
          <p:nvPr/>
        </p:nvSpPr>
        <p:spPr>
          <a:xfrm>
            <a:off x="559927" y="242462"/>
            <a:ext cx="34724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3600" b="1" dirty="0" smtClean="0">
                <a:solidFill>
                  <a:srgbClr val="00B050"/>
                </a:solidFill>
                <a:latin typeface="Myriad Pro Light" panose="020B0603030403020204" pitchFamily="34" charset="0"/>
              </a:rPr>
              <a:t>БЕТА-КАРОТИН </a:t>
            </a:r>
            <a:endParaRPr lang="pl-PL" sz="3600" b="0" i="0" dirty="0">
              <a:solidFill>
                <a:srgbClr val="00B050"/>
              </a:solidFill>
              <a:effectLst/>
              <a:latin typeface="Myriad Pro Light" panose="020B0603030403020204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96641" y="1094302"/>
            <a:ext cx="7530747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Myriad Pro Light" panose="020B0603030403020204" pitchFamily="34" charset="0"/>
              </a:rPr>
              <a:t>Бета-каротинът </a:t>
            </a:r>
            <a:r>
              <a:rPr lang="ru-RU" sz="2000" dirty="0">
                <a:latin typeface="Myriad Pro Light" panose="020B0603030403020204" pitchFamily="34" charset="0"/>
              </a:rPr>
              <a:t>е червен / оранжев </a:t>
            </a:r>
            <a:r>
              <a:rPr lang="ru-RU" sz="2000" dirty="0" smtClean="0">
                <a:latin typeface="Myriad Pro Light" panose="020B0603030403020204" pitchFamily="34" charset="0"/>
              </a:rPr>
              <a:t>пигмент, който се съдържа в много от пресните </a:t>
            </a:r>
            <a:r>
              <a:rPr lang="ru-RU" sz="2000" dirty="0">
                <a:latin typeface="Myriad Pro Light" panose="020B0603030403020204" pitchFamily="34" charset="0"/>
              </a:rPr>
              <a:t>плодове и зеленчуци.</a:t>
            </a:r>
            <a:endParaRPr lang="pl-PL" sz="2000" dirty="0">
              <a:latin typeface="Myriad Pro Light" panose="020B06030304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000" dirty="0">
              <a:latin typeface="Myriad Pro Light" panose="020B06030304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Myriad Pro Light" panose="020B0603030403020204" pitchFamily="34" charset="0"/>
              </a:rPr>
              <a:t>Той </a:t>
            </a:r>
            <a:r>
              <a:rPr lang="ru-RU" sz="2000" dirty="0">
                <a:latin typeface="Myriad Pro Light" panose="020B0603030403020204" pitchFamily="34" charset="0"/>
              </a:rPr>
              <a:t>е мастноразтворим витамин и неговата абсорбция изисква наличие на мазнини в храната.</a:t>
            </a:r>
            <a:endParaRPr lang="pl-PL" sz="2000" dirty="0">
              <a:latin typeface="Myriad Pro Light" panose="020B06030304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Myriad Pro Light" panose="020B06030304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Myriad Pro Light" panose="020B0603030403020204" pitchFamily="34" charset="0"/>
              </a:rPr>
              <a:t>Активността </a:t>
            </a:r>
            <a:r>
              <a:rPr lang="ru-RU" sz="2000" dirty="0">
                <a:latin typeface="Myriad Pro Light" panose="020B0603030403020204" pitchFamily="34" charset="0"/>
              </a:rPr>
              <a:t>на </a:t>
            </a:r>
            <a:r>
              <a:rPr lang="ru-RU" sz="2000" dirty="0" smtClean="0">
                <a:latin typeface="Myriad Pro Light" panose="020B0603030403020204" pitchFamily="34" charset="0"/>
              </a:rPr>
              <a:t>Бета-каротина </a:t>
            </a:r>
            <a:r>
              <a:rPr lang="ru-RU" sz="2000" dirty="0">
                <a:latin typeface="Myriad Pro Light" panose="020B0603030403020204" pitchFamily="34" charset="0"/>
              </a:rPr>
              <a:t>за подобряване на човешкото здраве се основава на способността му да се превръща </a:t>
            </a:r>
            <a:r>
              <a:rPr lang="ru-RU" sz="2000" dirty="0" smtClean="0">
                <a:latin typeface="Myriad Pro Light" panose="020B0603030403020204" pitchFamily="34" charset="0"/>
              </a:rPr>
              <a:t>във Витамин А, който е един от важните витамини.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100" dirty="0">
              <a:latin typeface="Myriad Pro Light" panose="020B0403030403020204" pitchFamily="34" charset="0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Myriad Pro Light" panose="020B0603030403020204" pitchFamily="34" charset="0"/>
              </a:rPr>
              <a:t>Хората </a:t>
            </a:r>
            <a:r>
              <a:rPr lang="ru-RU" sz="2000" dirty="0">
                <a:solidFill>
                  <a:srgbClr val="000000"/>
                </a:solidFill>
                <a:latin typeface="Myriad Pro Light" panose="020B0603030403020204" pitchFamily="34" charset="0"/>
              </a:rPr>
              <a:t>се нуждаят от </a:t>
            </a:r>
            <a:r>
              <a:rPr lang="ru-RU" sz="2000" dirty="0" smtClean="0">
                <a:solidFill>
                  <a:srgbClr val="000000"/>
                </a:solidFill>
                <a:latin typeface="Myriad Pro Light" panose="020B0603030403020204" pitchFamily="34" charset="0"/>
              </a:rPr>
              <a:t>Витамин А, за:</a:t>
            </a:r>
            <a:endParaRPr lang="ru-RU" sz="2000" dirty="0">
              <a:solidFill>
                <a:srgbClr val="000000"/>
              </a:solidFill>
              <a:latin typeface="Myriad Pro Light" panose="020B0603030403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0000"/>
                </a:solidFill>
                <a:latin typeface="Myriad Pro Light" panose="020B0603030403020204" pitchFamily="34" charset="0"/>
              </a:rPr>
              <a:t>здрава </a:t>
            </a:r>
            <a:r>
              <a:rPr lang="ru-RU" sz="2000" dirty="0">
                <a:solidFill>
                  <a:srgbClr val="000000"/>
                </a:solidFill>
                <a:latin typeface="Myriad Pro Light" panose="020B0603030403020204" pitchFamily="34" charset="0"/>
              </a:rPr>
              <a:t>кожа и лигавици,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0000"/>
                </a:solidFill>
                <a:latin typeface="Myriad Pro Light" panose="020B0603030403020204" pitchFamily="34" charset="0"/>
              </a:rPr>
              <a:t>нормална </a:t>
            </a:r>
            <a:r>
              <a:rPr lang="ru-RU" sz="2000" dirty="0">
                <a:solidFill>
                  <a:srgbClr val="000000"/>
                </a:solidFill>
                <a:latin typeface="Myriad Pro Light" panose="020B0603030403020204" pitchFamily="34" charset="0"/>
              </a:rPr>
              <a:t>функция на имунната система, и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0000"/>
                </a:solidFill>
                <a:latin typeface="Myriad Pro Light" panose="020B0603030403020204" pitchFamily="34" charset="0"/>
              </a:rPr>
              <a:t>добро </a:t>
            </a:r>
            <a:r>
              <a:rPr lang="ru-RU" sz="2000" dirty="0">
                <a:solidFill>
                  <a:srgbClr val="000000"/>
                </a:solidFill>
                <a:latin typeface="Myriad Pro Light" panose="020B0603030403020204" pitchFamily="34" charset="0"/>
              </a:rPr>
              <a:t>здраве и зрение.</a:t>
            </a:r>
            <a:endParaRPr lang="pl-PL" sz="2000" dirty="0">
              <a:solidFill>
                <a:srgbClr val="000000"/>
              </a:solidFill>
              <a:latin typeface="Myriad Pro Light" panose="020B0603030403020204" pitchFamily="34" charset="0"/>
            </a:endParaRPr>
          </a:p>
          <a:p>
            <a:endParaRPr lang="pl-PL" sz="2100" dirty="0">
              <a:solidFill>
                <a:srgbClr val="000000"/>
              </a:solidFill>
              <a:latin typeface="Myriad Pro Light" panose="020B040303040302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D2B33090-9BAE-4789-AE53-7738A055F928}"/>
              </a:ext>
            </a:extLst>
          </p:cNvPr>
          <p:cNvSpPr/>
          <p:nvPr/>
        </p:nvSpPr>
        <p:spPr>
          <a:xfrm>
            <a:off x="0" y="6497320"/>
            <a:ext cx="12192000" cy="36068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Obraz 5">
            <a:extLst>
              <a:ext uri="{FF2B5EF4-FFF2-40B4-BE49-F238E27FC236}">
                <a16:creationId xmlns="" xmlns:a16="http://schemas.microsoft.com/office/drawing/2014/main" id="{598A6B6C-900E-4498-9D85-6C23A5324A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889" y="5802701"/>
            <a:ext cx="1445591" cy="48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99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0" t="11478" r="43997" b="-1256"/>
          <a:stretch/>
        </p:blipFill>
        <p:spPr>
          <a:xfrm>
            <a:off x="8020083" y="404529"/>
            <a:ext cx="3944660" cy="52944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Prostokąt 2"/>
          <p:cNvSpPr/>
          <p:nvPr/>
        </p:nvSpPr>
        <p:spPr>
          <a:xfrm>
            <a:off x="389294" y="59429"/>
            <a:ext cx="681468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00B050"/>
                </a:solidFill>
                <a:latin typeface="Myriad Pro Light" panose="020B0603030403020204" pitchFamily="34" charset="0"/>
              </a:rPr>
              <a:t>TIENS </a:t>
            </a:r>
            <a:r>
              <a:rPr lang="bg-BG" sz="2800" b="1" dirty="0" smtClean="0">
                <a:solidFill>
                  <a:srgbClr val="00B050"/>
                </a:solidFill>
                <a:latin typeface="Myriad Pro Light" panose="020B0603030403020204" pitchFamily="34" charset="0"/>
              </a:rPr>
              <a:t>ВЕЙКАН-КАПСУЛИ ЗА ЖИЗНЕНОСТ </a:t>
            </a:r>
          </a:p>
          <a:p>
            <a:r>
              <a:rPr lang="bg-BG" sz="2800" b="1" dirty="0" smtClean="0">
                <a:solidFill>
                  <a:srgbClr val="00B050"/>
                </a:solidFill>
                <a:latin typeface="Myriad Pro Light" panose="020B0603030403020204" pitchFamily="34" charset="0"/>
              </a:rPr>
              <a:t>ПРЕДИМСТВА:</a:t>
            </a:r>
            <a:r>
              <a:rPr lang="en-GB" sz="2800" b="1" dirty="0" smtClean="0">
                <a:solidFill>
                  <a:srgbClr val="00B050"/>
                </a:solidFill>
                <a:latin typeface="Myriad Pro Light" panose="020B0603030403020204" pitchFamily="34" charset="0"/>
              </a:rPr>
              <a:t> </a:t>
            </a:r>
            <a:endParaRPr lang="en-GB" sz="2800" b="0" i="0" dirty="0">
              <a:solidFill>
                <a:srgbClr val="00B050"/>
              </a:solidFill>
              <a:effectLst/>
              <a:latin typeface="Myriad Pro Light" panose="020B0603030403020204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52324" y="2629523"/>
            <a:ext cx="6855145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Myriad Pro Light" panose="020B0603030403020204" pitchFamily="34" charset="0"/>
              </a:rPr>
              <a:t>Естествените </a:t>
            </a:r>
            <a:r>
              <a:rPr lang="ru-RU" sz="1600" dirty="0">
                <a:latin typeface="Myriad Pro Light" panose="020B0603030403020204" pitchFamily="34" charset="0"/>
              </a:rPr>
              <a:t>съставки на </a:t>
            </a:r>
            <a:r>
              <a:rPr lang="ru-RU" sz="1600" dirty="0" smtClean="0">
                <a:latin typeface="Myriad Pro Light" panose="020B0603030403020204" pitchFamily="34" charset="0"/>
              </a:rPr>
              <a:t>TIENS Вейкан/ капсули за жизненост:</a:t>
            </a:r>
            <a:endParaRPr lang="en-GB" sz="1600" dirty="0">
              <a:latin typeface="Myriad Pro Light" panose="020B06030304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Myriad Pro Light" panose="020B0603030403020204" pitchFamily="34" charset="0"/>
              </a:rPr>
              <a:t>имат </a:t>
            </a:r>
            <a:r>
              <a:rPr lang="ru-RU" sz="1600" dirty="0">
                <a:latin typeface="Myriad Pro Light" panose="020B0603030403020204" pitchFamily="34" charset="0"/>
              </a:rPr>
              <a:t>високи антиоксидантни и отличителни регенеративни свойства (</a:t>
            </a:r>
            <a:r>
              <a:rPr lang="ru-RU" sz="1600" dirty="0">
                <a:solidFill>
                  <a:srgbClr val="00B050"/>
                </a:solidFill>
                <a:latin typeface="Myriad Pro Light" panose="020B0603030403020204" pitchFamily="34" charset="0"/>
              </a:rPr>
              <a:t>витамин Е, витамин А, линолова и линоленова мастни киселини</a:t>
            </a:r>
            <a:r>
              <a:rPr lang="ru-RU" sz="1600" dirty="0">
                <a:latin typeface="Myriad Pro Light" panose="020B0603030403020204" pitchFamily="34" charset="0"/>
              </a:rPr>
              <a:t>),</a:t>
            </a:r>
            <a:endParaRPr lang="pl-PL" sz="1600" dirty="0" smtClean="0">
              <a:latin typeface="Myriad Pro Light" panose="020B06030304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>
              <a:latin typeface="Myriad Pro Light" panose="020B06030304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Myriad Pro Light" panose="020B0603030403020204" pitchFamily="34" charset="0"/>
              </a:rPr>
              <a:t>изключително полезни са </a:t>
            </a:r>
            <a:r>
              <a:rPr lang="ru-RU" sz="1600" dirty="0">
                <a:latin typeface="Myriad Pro Light" panose="020B0603030403020204" pitchFamily="34" charset="0"/>
              </a:rPr>
              <a:t>за кожата, косата и оптималното здраве - имат защитна функция за сърцето, черния дроб, очите и спомагат за поддържането на нормален холестерол и имунитет, допринасяйки по този начин за фитнес и благосъстояние на тялото (линолова и линоленова мастни киселини, холин, </a:t>
            </a:r>
            <a:r>
              <a:rPr lang="ru-RU" sz="1600" dirty="0" smtClean="0">
                <a:latin typeface="Myriad Pro Light" panose="020B0603030403020204" pitchFamily="34" charset="0"/>
              </a:rPr>
              <a:t>витамин А</a:t>
            </a:r>
            <a:r>
              <a:rPr lang="bg-BG" sz="1600" dirty="0" smtClean="0">
                <a:latin typeface="Myriad Pro Light" panose="020B0603030403020204" pitchFamily="34" charset="0"/>
              </a:rPr>
              <a:t>)</a:t>
            </a:r>
            <a:endParaRPr lang="pl-PL" sz="1600" dirty="0" smtClean="0">
              <a:latin typeface="Myriad Pro Light" panose="020B06030304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>
              <a:latin typeface="Myriad Pro Light" panose="020B06030304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Myriad Pro Light" panose="020B0603030403020204" pitchFamily="34" charset="0"/>
              </a:rPr>
              <a:t>превръщат </a:t>
            </a:r>
            <a:r>
              <a:rPr lang="ru-RU" sz="1600" dirty="0">
                <a:latin typeface="Myriad Pro Light" panose="020B0603030403020204" pitchFamily="34" charset="0"/>
              </a:rPr>
              <a:t>хранителните вещества в енергия (</a:t>
            </a:r>
            <a:r>
              <a:rPr lang="ru-RU" sz="1600" dirty="0">
                <a:solidFill>
                  <a:srgbClr val="00B050"/>
                </a:solidFill>
                <a:latin typeface="Myriad Pro Light" panose="020B0603030403020204" pitchFamily="34" charset="0"/>
              </a:rPr>
              <a:t>ниацин, фолат, тиамин, холин</a:t>
            </a:r>
            <a:r>
              <a:rPr lang="ru-RU" sz="1600" dirty="0" smtClean="0">
                <a:latin typeface="Myriad Pro Light" panose="020B0603030403020204" pitchFamily="34" charset="0"/>
              </a:rPr>
              <a:t>).</a:t>
            </a:r>
            <a:endParaRPr lang="bg-BG" sz="1600" dirty="0" smtClean="0">
              <a:latin typeface="Myriad Pro Light" panose="020B0603030403020204" pitchFamily="34" charset="0"/>
            </a:endParaRPr>
          </a:p>
          <a:p>
            <a:r>
              <a:rPr lang="ru-RU" sz="1600" dirty="0" smtClean="0">
                <a:latin typeface="Myriad Pro Light" panose="020B0603030403020204" pitchFamily="34" charset="0"/>
              </a:rPr>
              <a:t>което ги </a:t>
            </a:r>
            <a:r>
              <a:rPr lang="ru-RU" sz="1600" dirty="0">
                <a:latin typeface="Myriad Pro Light" panose="020B0603030403020204" pitchFamily="34" charset="0"/>
              </a:rPr>
              <a:t>прави идеално допълнение към </a:t>
            </a:r>
            <a:r>
              <a:rPr lang="ru-RU" sz="1600" dirty="0" smtClean="0">
                <a:latin typeface="Myriad Pro Light" panose="020B0603030403020204" pitchFamily="34" charset="0"/>
              </a:rPr>
              <a:t>всяка програма за </a:t>
            </a:r>
            <a:r>
              <a:rPr lang="ru-RU" sz="1600" dirty="0">
                <a:latin typeface="Myriad Pro Light" panose="020B0603030403020204" pitchFamily="34" charset="0"/>
              </a:rPr>
              <a:t>здраве и красота!</a:t>
            </a:r>
            <a:endParaRPr lang="en-GB" sz="1600" dirty="0">
              <a:latin typeface="Myriad Pro Light" panose="020B0603030403020204" pitchFamily="34" charset="0"/>
            </a:endParaRPr>
          </a:p>
          <a:p>
            <a:endParaRPr lang="en-GB" sz="2200" b="0" i="0" dirty="0">
              <a:effectLst/>
              <a:latin typeface="Myriad Pro Light" panose="020B0403030403020204" pitchFamily="34" charset="0"/>
            </a:endParaRPr>
          </a:p>
        </p:txBody>
      </p:sp>
      <p:sp>
        <p:nvSpPr>
          <p:cNvPr id="14" name="Rectangle 5">
            <a:extLst>
              <a:ext uri="{FF2B5EF4-FFF2-40B4-BE49-F238E27FC236}">
                <a16:creationId xmlns="" xmlns:a16="http://schemas.microsoft.com/office/drawing/2014/main" id="{D2B33090-9BAE-4789-AE53-7738A055F928}"/>
              </a:ext>
            </a:extLst>
          </p:cNvPr>
          <p:cNvSpPr/>
          <p:nvPr/>
        </p:nvSpPr>
        <p:spPr>
          <a:xfrm>
            <a:off x="0" y="6499172"/>
            <a:ext cx="12192000" cy="36068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15" name="Obraz 5">
            <a:extLst>
              <a:ext uri="{FF2B5EF4-FFF2-40B4-BE49-F238E27FC236}">
                <a16:creationId xmlns="" xmlns:a16="http://schemas.microsoft.com/office/drawing/2014/main" id="{598A6B6C-900E-4498-9D85-6C23A5324A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889" y="5802701"/>
            <a:ext cx="1445591" cy="489110"/>
          </a:xfrm>
          <a:prstGeom prst="rect">
            <a:avLst/>
          </a:prstGeom>
        </p:spPr>
      </p:pic>
      <p:sp>
        <p:nvSpPr>
          <p:cNvPr id="18" name="Shape 129"/>
          <p:cNvSpPr/>
          <p:nvPr/>
        </p:nvSpPr>
        <p:spPr>
          <a:xfrm>
            <a:off x="5228023" y="1015871"/>
            <a:ext cx="2166632" cy="1590836"/>
          </a:xfrm>
          <a:prstGeom prst="diamond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bg-BG" sz="1600" dirty="0" smtClean="0">
                <a:solidFill>
                  <a:schemeClr val="tx1"/>
                </a:solidFill>
                <a:latin typeface="Myriad Pro Light" panose="020B0403030403020204" pitchFamily="34" charset="0"/>
                <a:ea typeface="Georgia"/>
                <a:cs typeface="Georgia"/>
                <a:sym typeface="Georgia"/>
              </a:rPr>
              <a:t>Лецитин</a:t>
            </a:r>
            <a:endParaRPr lang="en-GB" sz="1600" dirty="0">
              <a:solidFill>
                <a:schemeClr val="tx1"/>
              </a:solidFill>
              <a:latin typeface="Myriad Pro Light" panose="020B0403030403020204" pitchFamily="34" charset="0"/>
              <a:ea typeface="Georgia"/>
              <a:cs typeface="Georgia"/>
              <a:sym typeface="Georgia"/>
            </a:endParaRPr>
          </a:p>
        </p:txBody>
      </p:sp>
      <p:sp>
        <p:nvSpPr>
          <p:cNvPr id="19" name="Shape 129"/>
          <p:cNvSpPr/>
          <p:nvPr/>
        </p:nvSpPr>
        <p:spPr>
          <a:xfrm>
            <a:off x="345383" y="1063549"/>
            <a:ext cx="1961051" cy="1495481"/>
          </a:xfrm>
          <a:prstGeom prst="diamond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bg-BG" sz="1600" dirty="0" smtClean="0">
                <a:solidFill>
                  <a:schemeClr val="tx1"/>
                </a:solidFill>
                <a:latin typeface="Myriad Pro Light" panose="020B0403030403020204" pitchFamily="34" charset="0"/>
                <a:ea typeface="Georgia"/>
                <a:cs typeface="Georgia"/>
                <a:sym typeface="Georgia"/>
              </a:rPr>
              <a:t>Витамин</a:t>
            </a:r>
            <a:r>
              <a:rPr lang="en-GB" sz="1600" dirty="0" smtClean="0">
                <a:solidFill>
                  <a:schemeClr val="tx1"/>
                </a:solidFill>
                <a:latin typeface="Myriad Pro Light" panose="020B0403030403020204" pitchFamily="34" charset="0"/>
                <a:ea typeface="Georgia"/>
                <a:cs typeface="Georgia"/>
                <a:sym typeface="Georgia"/>
              </a:rPr>
              <a:t> </a:t>
            </a:r>
            <a:r>
              <a:rPr lang="en-GB" sz="1600" dirty="0">
                <a:solidFill>
                  <a:schemeClr val="tx1"/>
                </a:solidFill>
                <a:latin typeface="Myriad Pro Light" panose="020B0403030403020204" pitchFamily="34" charset="0"/>
                <a:ea typeface="Georgia"/>
                <a:cs typeface="Georgia"/>
                <a:sym typeface="Georgia"/>
              </a:rPr>
              <a:t>E</a:t>
            </a:r>
          </a:p>
        </p:txBody>
      </p:sp>
      <p:sp>
        <p:nvSpPr>
          <p:cNvPr id="12" name="Shape 129"/>
          <p:cNvSpPr/>
          <p:nvPr/>
        </p:nvSpPr>
        <p:spPr>
          <a:xfrm>
            <a:off x="1873751" y="1035068"/>
            <a:ext cx="2109065" cy="1523962"/>
          </a:xfrm>
          <a:prstGeom prst="diamond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bg-BG" sz="1600" dirty="0" smtClean="0">
                <a:solidFill>
                  <a:schemeClr val="tx1"/>
                </a:solidFill>
                <a:latin typeface="Myriad Pro Light" panose="020B0403030403020204" pitchFamily="34" charset="0"/>
                <a:ea typeface="Georgia"/>
                <a:cs typeface="Georgia"/>
                <a:sym typeface="Georgia"/>
              </a:rPr>
              <a:t>Витамин</a:t>
            </a:r>
            <a:r>
              <a:rPr lang="en-GB" sz="1600" dirty="0" smtClean="0">
                <a:solidFill>
                  <a:schemeClr val="tx1"/>
                </a:solidFill>
                <a:latin typeface="Myriad Pro Light" panose="020B0403030403020204" pitchFamily="34" charset="0"/>
                <a:ea typeface="Georgia"/>
                <a:cs typeface="Georgia"/>
                <a:sym typeface="Georgia"/>
              </a:rPr>
              <a:t> </a:t>
            </a:r>
            <a:r>
              <a:rPr lang="en-GB" sz="1600" dirty="0">
                <a:solidFill>
                  <a:schemeClr val="tx1"/>
                </a:solidFill>
                <a:latin typeface="Myriad Pro Light" panose="020B0403030403020204" pitchFamily="34" charset="0"/>
                <a:ea typeface="Georgia"/>
                <a:cs typeface="Georgia"/>
                <a:sym typeface="Georgia"/>
              </a:rPr>
              <a:t>A</a:t>
            </a:r>
          </a:p>
        </p:txBody>
      </p:sp>
      <p:sp>
        <p:nvSpPr>
          <p:cNvPr id="7" name="Shape 129"/>
          <p:cNvSpPr/>
          <p:nvPr/>
        </p:nvSpPr>
        <p:spPr>
          <a:xfrm>
            <a:off x="3489178" y="1063549"/>
            <a:ext cx="2268415" cy="1505329"/>
          </a:xfrm>
          <a:prstGeom prst="diamond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bg-BG" sz="1600" dirty="0" smtClean="0">
                <a:solidFill>
                  <a:schemeClr val="tx1"/>
                </a:solidFill>
                <a:latin typeface="Myriad Pro Light" panose="020B0403030403020204" pitchFamily="34" charset="0"/>
                <a:ea typeface="Georgia"/>
                <a:cs typeface="Georgia"/>
                <a:sym typeface="Georgia"/>
              </a:rPr>
              <a:t>Масло от пшеничен зародиш</a:t>
            </a:r>
            <a:endParaRPr lang="en-GB" sz="1600" dirty="0">
              <a:solidFill>
                <a:schemeClr val="tx1"/>
              </a:solidFill>
              <a:latin typeface="Myriad Pro Light" panose="020B0403030403020204" pitchFamily="34" charset="0"/>
              <a:ea typeface="Georgia"/>
              <a:cs typeface="Georgia"/>
              <a:sym typeface="Georgia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741" y="1266804"/>
            <a:ext cx="2850862" cy="478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11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2" r="10022"/>
          <a:stretch/>
        </p:blipFill>
        <p:spPr>
          <a:xfrm>
            <a:off x="4697339" y="272561"/>
            <a:ext cx="7307410" cy="52202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Prostokąt 2"/>
          <p:cNvSpPr/>
          <p:nvPr/>
        </p:nvSpPr>
        <p:spPr>
          <a:xfrm>
            <a:off x="389071" y="2417902"/>
            <a:ext cx="303801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200" b="1" dirty="0">
                <a:latin typeface="Myriad Pro Light" panose="020B0403030403020204" pitchFamily="34" charset="0"/>
              </a:rPr>
              <a:t>2 </a:t>
            </a:r>
            <a:r>
              <a:rPr lang="bg-BG" sz="2200" b="1" dirty="0" smtClean="0">
                <a:latin typeface="Myriad Pro Light" panose="020B0403030403020204" pitchFamily="34" charset="0"/>
              </a:rPr>
              <a:t>капсули на ден по време или след хранене;</a:t>
            </a:r>
          </a:p>
          <a:p>
            <a:endParaRPr lang="pl-PL" sz="2200" i="0" dirty="0">
              <a:effectLst/>
              <a:latin typeface="Myriad Pro Light" panose="020B0403030403020204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05992" y="174209"/>
            <a:ext cx="53094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3200" b="1" i="0" dirty="0" smtClean="0">
                <a:solidFill>
                  <a:srgbClr val="00B050"/>
                </a:solidFill>
                <a:effectLst/>
                <a:latin typeface="Myriad Pro Light" panose="020B0403030403020204" pitchFamily="34" charset="0"/>
              </a:rPr>
              <a:t>ИНСТРУКЦИИ ЗА УПОТРЕБА</a:t>
            </a:r>
            <a:endParaRPr lang="pl-PL" sz="3200" b="0" i="0" dirty="0">
              <a:solidFill>
                <a:srgbClr val="00B050"/>
              </a:solidFill>
              <a:effectLst/>
              <a:latin typeface="Myriad Pro Light" panose="020B0403030403020204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947695" y="4744400"/>
            <a:ext cx="17047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200" b="1" dirty="0">
                <a:latin typeface="Myriad Pro Light" panose="020B0403030403020204" pitchFamily="34" charset="0"/>
              </a:rPr>
              <a:t>30 </a:t>
            </a:r>
            <a:r>
              <a:rPr lang="bg-BG" sz="2200" b="1" dirty="0" smtClean="0">
                <a:latin typeface="Myriad Pro Light" panose="020B0403030403020204" pitchFamily="34" charset="0"/>
              </a:rPr>
              <a:t>капсули в опаковка</a:t>
            </a:r>
            <a:endParaRPr lang="pl-PL" sz="2200" i="0" dirty="0">
              <a:effectLst/>
              <a:latin typeface="Myriad Pro Light" panose="020B0403030403020204" pitchFamily="34" charset="0"/>
            </a:endParaRPr>
          </a:p>
        </p:txBody>
      </p:sp>
      <p:sp>
        <p:nvSpPr>
          <p:cNvPr id="12" name="Shape 131"/>
          <p:cNvSpPr/>
          <p:nvPr/>
        </p:nvSpPr>
        <p:spPr>
          <a:xfrm>
            <a:off x="437636" y="1092232"/>
            <a:ext cx="2773453" cy="1072086"/>
          </a:xfrm>
          <a:prstGeom prst="rect">
            <a:avLst/>
          </a:prstGeom>
          <a:solidFill>
            <a:schemeClr val="bg1">
              <a:alpha val="67000"/>
            </a:schemeClr>
          </a:solidFill>
          <a:ln w="762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bg-BG" sz="2400" b="1" dirty="0" smtClean="0">
                <a:latin typeface="Myriad Pro Light" panose="020B0403030403020204" pitchFamily="34" charset="0"/>
                <a:ea typeface="Georgia"/>
                <a:cs typeface="Georgia"/>
                <a:sym typeface="Georgia"/>
              </a:rPr>
              <a:t>Препоръчителен дневен прием:</a:t>
            </a:r>
          </a:p>
        </p:txBody>
      </p:sp>
      <p:sp>
        <p:nvSpPr>
          <p:cNvPr id="9" name="Shape 86"/>
          <p:cNvSpPr/>
          <p:nvPr/>
        </p:nvSpPr>
        <p:spPr>
          <a:xfrm>
            <a:off x="191348" y="938552"/>
            <a:ext cx="3657600" cy="4622890"/>
          </a:xfrm>
          <a:prstGeom prst="rect">
            <a:avLst/>
          </a:prstGeom>
          <a:noFill/>
          <a:ln w="762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2"/>
          <p:cNvSpPr/>
          <p:nvPr/>
        </p:nvSpPr>
        <p:spPr>
          <a:xfrm>
            <a:off x="560758" y="3674024"/>
            <a:ext cx="2245930" cy="857084"/>
          </a:xfrm>
          <a:prstGeom prst="rect">
            <a:avLst/>
          </a:prstGeom>
          <a:solidFill>
            <a:schemeClr val="bg1">
              <a:alpha val="67000"/>
            </a:schemeClr>
          </a:solidFill>
          <a:ln w="76200" cap="flat" cmpd="sng">
            <a:solidFill>
              <a:srgbClr val="11111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bg-BG" sz="2400" b="1" dirty="0" smtClean="0">
                <a:solidFill>
                  <a:srgbClr val="111111"/>
                </a:solidFill>
                <a:latin typeface="Myriad Pro Light" panose="020B0403030403020204" pitchFamily="34" charset="0"/>
                <a:ea typeface="Georgia"/>
                <a:cs typeface="Georgia"/>
                <a:sym typeface="Georgia"/>
              </a:rPr>
              <a:t>Нетно съдържание:</a:t>
            </a:r>
            <a:endParaRPr lang="en" sz="2400" b="1" dirty="0">
              <a:solidFill>
                <a:srgbClr val="111111"/>
              </a:solidFill>
              <a:latin typeface="Myriad Pro Light" panose="020B0403030403020204" pitchFamily="34" charset="0"/>
              <a:ea typeface="Georgia"/>
              <a:cs typeface="Georgia"/>
              <a:sym typeface="Georgia"/>
            </a:endParaRPr>
          </a:p>
        </p:txBody>
      </p:sp>
      <p:sp>
        <p:nvSpPr>
          <p:cNvPr id="14" name="Rectangle 5">
            <a:extLst>
              <a:ext uri="{FF2B5EF4-FFF2-40B4-BE49-F238E27FC236}">
                <a16:creationId xmlns="" xmlns:a16="http://schemas.microsoft.com/office/drawing/2014/main" id="{D2B33090-9BAE-4789-AE53-7738A055F928}"/>
              </a:ext>
            </a:extLst>
          </p:cNvPr>
          <p:cNvSpPr/>
          <p:nvPr/>
        </p:nvSpPr>
        <p:spPr>
          <a:xfrm>
            <a:off x="0" y="6529925"/>
            <a:ext cx="12192000" cy="36068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5" name="Obraz 5">
            <a:extLst>
              <a:ext uri="{FF2B5EF4-FFF2-40B4-BE49-F238E27FC236}">
                <a16:creationId xmlns="" xmlns:a16="http://schemas.microsoft.com/office/drawing/2014/main" id="{598A6B6C-900E-4498-9D85-6C23A5324A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889" y="5802701"/>
            <a:ext cx="1445591" cy="489110"/>
          </a:xfrm>
          <a:prstGeom prst="rect">
            <a:avLst/>
          </a:prstGeom>
        </p:spPr>
      </p:pic>
      <p:sp>
        <p:nvSpPr>
          <p:cNvPr id="17" name="Shape 131"/>
          <p:cNvSpPr/>
          <p:nvPr/>
        </p:nvSpPr>
        <p:spPr>
          <a:xfrm>
            <a:off x="8968463" y="3979131"/>
            <a:ext cx="3036286" cy="1632771"/>
          </a:xfrm>
          <a:prstGeom prst="rect">
            <a:avLst/>
          </a:prstGeom>
          <a:solidFill>
            <a:schemeClr val="bg1">
              <a:alpha val="67000"/>
            </a:schemeClr>
          </a:solidFill>
          <a:ln w="762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bg-BG" sz="2400" dirty="0" smtClean="0">
                <a:solidFill>
                  <a:schemeClr val="tx1"/>
                </a:solidFill>
                <a:latin typeface="Myriad Pro Light" panose="020B0603030403020204" pitchFamily="34" charset="0"/>
                <a:ea typeface="Georgia"/>
                <a:cs typeface="Georgia"/>
                <a:sym typeface="Georgia"/>
              </a:rPr>
              <a:t>За да бъдеш По-Здрав,По-Сияен, По-Енергичен!</a:t>
            </a:r>
            <a:endParaRPr lang="en-GB" sz="2400" dirty="0">
              <a:solidFill>
                <a:schemeClr val="tx1"/>
              </a:solidFill>
              <a:latin typeface="Myriad Pro Light" panose="020B0603030403020204" pitchFamily="34" charset="0"/>
              <a:ea typeface="Georgia"/>
              <a:cs typeface="Georgia"/>
              <a:sym typeface="Georgia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309" y="1204061"/>
            <a:ext cx="3283670" cy="550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60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989"/>
            <a:ext cx="12192000" cy="6073240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497507" y="560321"/>
            <a:ext cx="410221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3200" b="1" dirty="0" smtClean="0">
                <a:latin typeface="Myriad Pro Light" panose="020B0603030403020204" pitchFamily="34" charset="0"/>
              </a:rPr>
              <a:t>Прибавете здраве и блясък към вашата красота и благополучие!</a:t>
            </a:r>
          </a:p>
          <a:p>
            <a:endParaRPr lang="bg-BG" sz="4000" b="1" dirty="0">
              <a:latin typeface="Myriad Pro Light" panose="020B0403030403020204" pitchFamily="34" charset="0"/>
            </a:endParaRPr>
          </a:p>
        </p:txBody>
      </p:sp>
      <p:sp>
        <p:nvSpPr>
          <p:cNvPr id="14" name="Shape 47"/>
          <p:cNvSpPr txBox="1">
            <a:spLocks/>
          </p:cNvSpPr>
          <p:nvPr/>
        </p:nvSpPr>
        <p:spPr>
          <a:xfrm>
            <a:off x="8949447" y="535796"/>
            <a:ext cx="2869659" cy="1483464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 smtClean="0">
                <a:solidFill>
                  <a:srgbClr val="00B050"/>
                </a:solidFill>
                <a:latin typeface="Myriad Pro Light" panose="020B0603030403020204" pitchFamily="34" charset="0"/>
              </a:rPr>
              <a:t>TIENS</a:t>
            </a:r>
            <a:r>
              <a:rPr lang="bg-BG" sz="3200" b="1" dirty="0" smtClean="0">
                <a:solidFill>
                  <a:srgbClr val="00B050"/>
                </a:solidFill>
                <a:latin typeface="Myriad Pro Light" panose="020B0603030403020204" pitchFamily="34" charset="0"/>
              </a:rPr>
              <a:t> Вейкан – капсули за жизненост</a:t>
            </a:r>
            <a:endParaRPr lang="en" sz="3200" b="1" dirty="0">
              <a:solidFill>
                <a:srgbClr val="00B050"/>
              </a:solidFill>
              <a:latin typeface="Myriad Pro Light" panose="020B0603030403020204" pitchFamily="34" charset="0"/>
            </a:endParaRPr>
          </a:p>
        </p:txBody>
      </p:sp>
      <p:sp>
        <p:nvSpPr>
          <p:cNvPr id="9" name="Shape 86"/>
          <p:cNvSpPr/>
          <p:nvPr/>
        </p:nvSpPr>
        <p:spPr>
          <a:xfrm>
            <a:off x="435089" y="544183"/>
            <a:ext cx="4321737" cy="2150380"/>
          </a:xfrm>
          <a:prstGeom prst="rect">
            <a:avLst/>
          </a:prstGeom>
          <a:noFill/>
          <a:ln w="762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D2B33090-9BAE-4789-AE53-7738A055F928}"/>
              </a:ext>
            </a:extLst>
          </p:cNvPr>
          <p:cNvSpPr/>
          <p:nvPr/>
        </p:nvSpPr>
        <p:spPr>
          <a:xfrm>
            <a:off x="0" y="6497320"/>
            <a:ext cx="12192000" cy="36068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" name="Obraz 5">
            <a:extLst>
              <a:ext uri="{FF2B5EF4-FFF2-40B4-BE49-F238E27FC236}">
                <a16:creationId xmlns="" xmlns:a16="http://schemas.microsoft.com/office/drawing/2014/main" id="{598A6B6C-900E-4498-9D85-6C23A5324A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889" y="5802701"/>
            <a:ext cx="1445591" cy="489110"/>
          </a:xfrm>
          <a:prstGeom prst="rect">
            <a:avLst/>
          </a:prstGeom>
        </p:spPr>
      </p:pic>
      <p:sp>
        <p:nvSpPr>
          <p:cNvPr id="11" name="Tytuł 1">
            <a:extLst>
              <a:ext uri="{FF2B5EF4-FFF2-40B4-BE49-F238E27FC236}">
                <a16:creationId xmlns="" xmlns:a16="http://schemas.microsoft.com/office/drawing/2014/main" id="{C46FDDB2-D5CC-4401-81FF-439E26CB0627}"/>
              </a:ext>
            </a:extLst>
          </p:cNvPr>
          <p:cNvSpPr txBox="1">
            <a:spLocks/>
          </p:cNvSpPr>
          <p:nvPr/>
        </p:nvSpPr>
        <p:spPr>
          <a:xfrm>
            <a:off x="678872" y="6053389"/>
            <a:ext cx="3739487" cy="28179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l"/>
            <a:r>
              <a:rPr lang="pl-PL" sz="1200" b="1" dirty="0">
                <a:solidFill>
                  <a:srgbClr val="008000"/>
                </a:solidFill>
                <a:latin typeface="Myriad Pro Light" panose="020B0403030403020204" pitchFamily="34" charset="0"/>
              </a:rPr>
              <a:t>Harmony, responsibility, prosperity</a:t>
            </a:r>
          </a:p>
        </p:txBody>
      </p:sp>
      <p:sp>
        <p:nvSpPr>
          <p:cNvPr id="13" name="Shape 86"/>
          <p:cNvSpPr/>
          <p:nvPr/>
        </p:nvSpPr>
        <p:spPr>
          <a:xfrm>
            <a:off x="8949447" y="535796"/>
            <a:ext cx="2830203" cy="1483464"/>
          </a:xfrm>
          <a:prstGeom prst="rect">
            <a:avLst/>
          </a:prstGeom>
          <a:noFill/>
          <a:ln w="762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343" y="1524826"/>
            <a:ext cx="2752301" cy="461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0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1404193" y="181731"/>
            <a:ext cx="624902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800" dirty="0">
              <a:latin typeface="Myriad Pro Light" panose="020B0403030403020204" pitchFamily="34" charset="0"/>
            </a:endParaRPr>
          </a:p>
          <a:p>
            <a:endParaRPr lang="pl-PL" sz="2200" dirty="0">
              <a:latin typeface="+mj-lt"/>
            </a:endParaRPr>
          </a:p>
          <a:p>
            <a:endParaRPr lang="pl-PL" sz="2200" dirty="0">
              <a:latin typeface="+mj-lt"/>
            </a:endParaRPr>
          </a:p>
          <a:p>
            <a:endParaRPr lang="pl-PL" sz="2200" dirty="0">
              <a:latin typeface="+mj-lt"/>
            </a:endParaRPr>
          </a:p>
        </p:txBody>
      </p:sp>
      <p:sp>
        <p:nvSpPr>
          <p:cNvPr id="12" name="Rectangle 5">
            <a:extLst>
              <a:ext uri="{FF2B5EF4-FFF2-40B4-BE49-F238E27FC236}">
                <a16:creationId xmlns="" xmlns:a16="http://schemas.microsoft.com/office/drawing/2014/main" id="{D2B33090-9BAE-4789-AE53-7738A055F928}"/>
              </a:ext>
            </a:extLst>
          </p:cNvPr>
          <p:cNvSpPr/>
          <p:nvPr/>
        </p:nvSpPr>
        <p:spPr>
          <a:xfrm>
            <a:off x="3853" y="6497320"/>
            <a:ext cx="12192000" cy="36068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3" name="Obraz 5">
            <a:extLst>
              <a:ext uri="{FF2B5EF4-FFF2-40B4-BE49-F238E27FC236}">
                <a16:creationId xmlns="" xmlns:a16="http://schemas.microsoft.com/office/drawing/2014/main" id="{598A6B6C-900E-4498-9D85-6C23A5324A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889" y="5802701"/>
            <a:ext cx="1445591" cy="48911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9" t="373" r="37616" b="-1405"/>
          <a:stretch/>
        </p:blipFill>
        <p:spPr>
          <a:xfrm>
            <a:off x="7723555" y="951172"/>
            <a:ext cx="3874806" cy="45743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Prostokąt 8"/>
          <p:cNvSpPr/>
          <p:nvPr/>
        </p:nvSpPr>
        <p:spPr>
          <a:xfrm>
            <a:off x="487764" y="737216"/>
            <a:ext cx="7077530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400" dirty="0" smtClean="0">
                <a:latin typeface="Myriad Pro Light" panose="020B0403030403020204" pitchFamily="34" charset="0"/>
              </a:rPr>
              <a:t>Промени свързани с възрастта:</a:t>
            </a:r>
          </a:p>
          <a:p>
            <a:endParaRPr lang="pl-PL" sz="2100" dirty="0">
              <a:latin typeface="Myriad Pro Light" panose="020B04030304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g-BG" dirty="0" smtClean="0">
                <a:latin typeface="Myriad Pro Light" panose="020B0603030403020204" pitchFamily="34" charset="0"/>
              </a:rPr>
              <a:t>на</a:t>
            </a:r>
            <a:r>
              <a:rPr lang="pl-PL" dirty="0" smtClean="0">
                <a:latin typeface="Myriad Pro Light" panose="020B0603030403020204" pitchFamily="34" charset="0"/>
              </a:rPr>
              <a:t> </a:t>
            </a:r>
            <a:r>
              <a:rPr lang="pl-PL" b="1" dirty="0" smtClean="0">
                <a:latin typeface="Myriad Pro Light" panose="020B0603030403020204" pitchFamily="34" charset="0"/>
              </a:rPr>
              <a:t>20</a:t>
            </a:r>
            <a:r>
              <a:rPr lang="pl-PL" dirty="0" smtClean="0">
                <a:latin typeface="Myriad Pro Light" panose="020B0603030403020204" pitchFamily="34" charset="0"/>
              </a:rPr>
              <a:t>:</a:t>
            </a:r>
            <a:r>
              <a:rPr lang="bg-BG" dirty="0" smtClean="0">
                <a:latin typeface="Myriad Pro Light" panose="020B0603030403020204" pitchFamily="34" charset="0"/>
              </a:rPr>
              <a:t>  </a:t>
            </a:r>
            <a:r>
              <a:rPr lang="ru-RU" dirty="0" smtClean="0">
                <a:latin typeface="Myriad Pro Light" panose="020B0603030403020204" pitchFamily="34" charset="0"/>
              </a:rPr>
              <a:t>лесно </a:t>
            </a:r>
            <a:r>
              <a:rPr lang="ru-RU" dirty="0">
                <a:latin typeface="Myriad Pro Light" panose="020B0603030403020204" pitchFamily="34" charset="0"/>
              </a:rPr>
              <a:t>е да се поддържа желаната форма, кожа и жизненост;</a:t>
            </a:r>
            <a:endParaRPr lang="pl-PL" dirty="0">
              <a:latin typeface="Myriad Pro Light" panose="020B06030304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l-PL" dirty="0">
              <a:latin typeface="Myriad Pro Light" panose="020B06030304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g-BG" dirty="0" smtClean="0">
                <a:latin typeface="Myriad Pro Light" panose="020B0603030403020204" pitchFamily="34" charset="0"/>
              </a:rPr>
              <a:t>на</a:t>
            </a:r>
            <a:r>
              <a:rPr lang="pl-PL" dirty="0" smtClean="0">
                <a:latin typeface="Myriad Pro Light" panose="020B0603030403020204" pitchFamily="34" charset="0"/>
              </a:rPr>
              <a:t> </a:t>
            </a:r>
            <a:r>
              <a:rPr lang="pl-PL" b="1" dirty="0">
                <a:latin typeface="Myriad Pro Light" panose="020B0603030403020204" pitchFamily="34" charset="0"/>
              </a:rPr>
              <a:t>30</a:t>
            </a:r>
            <a:r>
              <a:rPr lang="pl-PL" dirty="0">
                <a:latin typeface="Myriad Pro Light" panose="020B0603030403020204" pitchFamily="34" charset="0"/>
              </a:rPr>
              <a:t>: </a:t>
            </a:r>
            <a:r>
              <a:rPr lang="bg-BG" dirty="0" smtClean="0">
                <a:latin typeface="Myriad Pro Light" panose="020B0603030403020204" pitchFamily="34" charset="0"/>
              </a:rPr>
              <a:t> </a:t>
            </a:r>
            <a:r>
              <a:rPr lang="ru-RU" dirty="0" smtClean="0">
                <a:latin typeface="Myriad Pro Light" panose="020B0603030403020204" pitchFamily="34" charset="0"/>
              </a:rPr>
              <a:t>деца</a:t>
            </a:r>
            <a:r>
              <a:rPr lang="ru-RU" dirty="0">
                <a:latin typeface="Myriad Pro Light" panose="020B0603030403020204" pitchFamily="34" charset="0"/>
              </a:rPr>
              <a:t>, кариера, постоянно вълнение, отнема много </a:t>
            </a:r>
            <a:r>
              <a:rPr lang="ru-RU" dirty="0" smtClean="0">
                <a:latin typeface="Myriad Pro Light" panose="020B0603030403020204" pitchFamily="34" charset="0"/>
              </a:rPr>
              <a:t>  </a:t>
            </a:r>
          </a:p>
          <a:p>
            <a:r>
              <a:rPr lang="ru-RU" dirty="0" smtClean="0">
                <a:latin typeface="Myriad Pro Light" panose="020B0603030403020204" pitchFamily="34" charset="0"/>
              </a:rPr>
              <a:t>енергия, метаболизмът </a:t>
            </a:r>
            <a:r>
              <a:rPr lang="ru-RU" dirty="0">
                <a:latin typeface="Myriad Pro Light" panose="020B0603030403020204" pitchFamily="34" charset="0"/>
              </a:rPr>
              <a:t>ви се забавя и кожата ви започва да </a:t>
            </a:r>
            <a:r>
              <a:rPr lang="ru-RU" dirty="0" smtClean="0">
                <a:latin typeface="Myriad Pro Light" panose="020B0603030403020204" pitchFamily="34" charset="0"/>
              </a:rPr>
              <a:t>изглежда по-изхабена и набръчкана; </a:t>
            </a:r>
            <a:endParaRPr lang="ru-RU" dirty="0">
              <a:latin typeface="Myriad Pro Light" panose="020B0603030403020204" pitchFamily="34" charset="0"/>
            </a:endParaRPr>
          </a:p>
          <a:p>
            <a:r>
              <a:rPr lang="ru-RU" dirty="0">
                <a:latin typeface="Myriad Pro Light" panose="020B0603030403020204" pitchFamily="34" charset="0"/>
              </a:rPr>
              <a:t>           </a:t>
            </a:r>
            <a:endParaRPr lang="pl-PL" dirty="0">
              <a:latin typeface="Myriad Pro Light" panose="020B06030304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g-BG" dirty="0" smtClean="0">
                <a:latin typeface="Myriad Pro Light" panose="020B0603030403020204" pitchFamily="34" charset="0"/>
              </a:rPr>
              <a:t>на</a:t>
            </a:r>
            <a:r>
              <a:rPr lang="pl-PL" dirty="0" smtClean="0">
                <a:latin typeface="Myriad Pro Light" panose="020B0603030403020204" pitchFamily="34" charset="0"/>
              </a:rPr>
              <a:t> </a:t>
            </a:r>
            <a:r>
              <a:rPr lang="pl-PL" b="1" dirty="0">
                <a:latin typeface="Myriad Pro Light" panose="020B0603030403020204" pitchFamily="34" charset="0"/>
              </a:rPr>
              <a:t>40</a:t>
            </a:r>
            <a:r>
              <a:rPr lang="pl-PL" dirty="0">
                <a:latin typeface="Myriad Pro Light" panose="020B0603030403020204" pitchFamily="34" charset="0"/>
              </a:rPr>
              <a:t>: </a:t>
            </a:r>
            <a:r>
              <a:rPr lang="ru-RU" dirty="0" smtClean="0">
                <a:latin typeface="Myriad Pro Light" panose="020B0603030403020204" pitchFamily="34" charset="0"/>
              </a:rPr>
              <a:t>мускулната </a:t>
            </a:r>
            <a:r>
              <a:rPr lang="ru-RU" dirty="0">
                <a:latin typeface="Myriad Pro Light" panose="020B0603030403020204" pitchFamily="34" charset="0"/>
              </a:rPr>
              <a:t>маса намалява и мазнините се увеличават поради хормонални промени, появяват се проблеми с кръвното налягане, </a:t>
            </a:r>
            <a:r>
              <a:rPr lang="ru-RU" dirty="0" smtClean="0">
                <a:latin typeface="Myriad Pro Light" panose="020B0603030403020204" pitchFamily="34" charset="0"/>
              </a:rPr>
              <a:t>усвояването на хранителните вещества е по-слабо;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 smtClean="0">
              <a:latin typeface="Myriad Pro Light" panose="020B06030304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g-BG" dirty="0" smtClean="0">
                <a:latin typeface="Myriad Pro Light" panose="020B0603030403020204" pitchFamily="34" charset="0"/>
              </a:rPr>
              <a:t>на</a:t>
            </a:r>
            <a:r>
              <a:rPr lang="pl-PL" dirty="0" smtClean="0">
                <a:latin typeface="Myriad Pro Light" panose="020B0603030403020204" pitchFamily="34" charset="0"/>
              </a:rPr>
              <a:t> </a:t>
            </a:r>
            <a:r>
              <a:rPr lang="pl-PL" b="1" dirty="0">
                <a:latin typeface="Myriad Pro Light" panose="020B0603030403020204" pitchFamily="34" charset="0"/>
              </a:rPr>
              <a:t>50</a:t>
            </a:r>
            <a:r>
              <a:rPr lang="pl-PL" dirty="0">
                <a:latin typeface="Myriad Pro Light" panose="020B0603030403020204" pitchFamily="34" charset="0"/>
              </a:rPr>
              <a:t>: </a:t>
            </a:r>
            <a:r>
              <a:rPr lang="ru-RU" dirty="0" smtClean="0">
                <a:latin typeface="Myriad Pro Light" panose="020B0603030403020204" pitchFamily="34" charset="0"/>
              </a:rPr>
              <a:t>костите </a:t>
            </a:r>
            <a:r>
              <a:rPr lang="ru-RU" dirty="0">
                <a:latin typeface="Myriad Pro Light" panose="020B0603030403020204" pitchFamily="34" charset="0"/>
              </a:rPr>
              <a:t>стават крехки, ставите стават по-слаби,</a:t>
            </a:r>
          </a:p>
          <a:p>
            <a:r>
              <a:rPr lang="ru-RU" dirty="0" smtClean="0">
                <a:latin typeface="Myriad Pro Light" panose="020B0603030403020204" pitchFamily="34" charset="0"/>
              </a:rPr>
              <a:t> появяват </a:t>
            </a:r>
            <a:r>
              <a:rPr lang="ru-RU" dirty="0">
                <a:latin typeface="Myriad Pro Light" panose="020B0603030403020204" pitchFamily="34" charset="0"/>
              </a:rPr>
              <a:t>се </a:t>
            </a:r>
            <a:r>
              <a:rPr lang="ru-RU" dirty="0" smtClean="0">
                <a:latin typeface="Myriad Pro Light" panose="020B0603030403020204" pitchFamily="34" charset="0"/>
              </a:rPr>
              <a:t>сърдечно-съдови </a:t>
            </a:r>
            <a:r>
              <a:rPr lang="ru-RU" dirty="0">
                <a:latin typeface="Myriad Pro Light" panose="020B0603030403020204" pitchFamily="34" charset="0"/>
              </a:rPr>
              <a:t>проблеми и кожата ви започва да се свива;</a:t>
            </a:r>
            <a:endParaRPr lang="pl-PL" dirty="0">
              <a:latin typeface="Myriad Pro Light" panose="020B06030304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l-PL" dirty="0">
              <a:latin typeface="Myriad Pro Light" panose="020B06030304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g-BG" dirty="0" smtClean="0">
                <a:latin typeface="Myriad Pro Light" panose="020B0603030403020204" pitchFamily="34" charset="0"/>
              </a:rPr>
              <a:t>на</a:t>
            </a:r>
            <a:r>
              <a:rPr lang="pl-PL" dirty="0" smtClean="0">
                <a:latin typeface="Myriad Pro Light" panose="020B0603030403020204" pitchFamily="34" charset="0"/>
              </a:rPr>
              <a:t> </a:t>
            </a:r>
            <a:r>
              <a:rPr lang="pl-PL" b="1" dirty="0">
                <a:latin typeface="Myriad Pro Light" panose="020B0603030403020204" pitchFamily="34" charset="0"/>
              </a:rPr>
              <a:t>60</a:t>
            </a:r>
            <a:r>
              <a:rPr lang="pl-PL" dirty="0">
                <a:latin typeface="Myriad Pro Light" panose="020B0603030403020204" pitchFamily="34" charset="0"/>
              </a:rPr>
              <a:t>: </a:t>
            </a:r>
            <a:r>
              <a:rPr lang="bg-BG" dirty="0" smtClean="0">
                <a:latin typeface="Myriad Pro Light" panose="020B0603030403020204" pitchFamily="34" charset="0"/>
              </a:rPr>
              <a:t>имунната система отслабва, започвате да се изтощавате по-бързо;</a:t>
            </a:r>
          </a:p>
        </p:txBody>
      </p:sp>
      <p:sp>
        <p:nvSpPr>
          <p:cNvPr id="10" name="Prostokąt 9"/>
          <p:cNvSpPr/>
          <p:nvPr/>
        </p:nvSpPr>
        <p:spPr>
          <a:xfrm>
            <a:off x="415286" y="67770"/>
            <a:ext cx="97754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3200" b="1" dirty="0" smtClean="0">
                <a:solidFill>
                  <a:srgbClr val="1F9B15"/>
                </a:solidFill>
                <a:latin typeface="Myriad Pro Light" panose="020B0603030403020204" pitchFamily="34" charset="0"/>
              </a:rPr>
              <a:t>Изглеждайте добре във всеки етап от вашия живот!</a:t>
            </a:r>
            <a:endParaRPr lang="pl-PL" sz="3200" b="0" i="0" dirty="0">
              <a:solidFill>
                <a:srgbClr val="1F9B15"/>
              </a:solidFill>
              <a:effectLst/>
              <a:latin typeface="Myriad Pro Light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45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353" y="0"/>
            <a:ext cx="5559647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525610" y="121359"/>
            <a:ext cx="7683514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4000" b="1" i="0" dirty="0" smtClean="0">
                <a:effectLst/>
                <a:latin typeface="Myriad Pro Light" panose="020B0403030403020204" pitchFamily="34" charset="0"/>
              </a:rPr>
              <a:t>Изгубили сте вашата </a:t>
            </a:r>
            <a:r>
              <a:rPr lang="bg-BG" sz="4000" b="1" i="0" dirty="0" smtClean="0">
                <a:solidFill>
                  <a:srgbClr val="00B050"/>
                </a:solidFill>
                <a:effectLst/>
                <a:latin typeface="Myriad Pro Light" panose="020B0403030403020204" pitchFamily="34" charset="0"/>
              </a:rPr>
              <a:t>жизненост </a:t>
            </a:r>
          </a:p>
          <a:p>
            <a:r>
              <a:rPr lang="bg-BG" sz="4000" b="1" i="0" dirty="0" smtClean="0">
                <a:solidFill>
                  <a:srgbClr val="00B050"/>
                </a:solidFill>
                <a:effectLst/>
                <a:latin typeface="Myriad Pro Light" panose="020B0403030403020204" pitchFamily="34" charset="0"/>
              </a:rPr>
              <a:t>и енергичност</a:t>
            </a:r>
            <a:r>
              <a:rPr lang="bg-BG" sz="4000" b="1" i="0" dirty="0" smtClean="0">
                <a:effectLst/>
                <a:latin typeface="Myriad Pro Light" panose="020B0403030403020204" pitchFamily="34" charset="0"/>
              </a:rPr>
              <a:t>? </a:t>
            </a:r>
          </a:p>
          <a:p>
            <a:r>
              <a:rPr lang="bg-BG" sz="2800" b="1" dirty="0" smtClean="0">
                <a:latin typeface="Myriad Pro Light" panose="020B0603030403020204" pitchFamily="34" charset="0"/>
              </a:rPr>
              <a:t>Причините са много:</a:t>
            </a:r>
            <a:endParaRPr lang="pl-PL" sz="2800" b="0" i="0" dirty="0">
              <a:effectLst/>
              <a:latin typeface="Myriad Pro Light" panose="020B0603030403020204" pitchFamily="34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379476" y="1978439"/>
            <a:ext cx="624902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Myriad Pro Light" panose="020B0603030403020204" pitchFamily="34" charset="0"/>
              </a:rPr>
              <a:t>Консумирате преработени храни;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Myriad Pro Light" panose="020B0603030403020204" pitchFamily="34" charset="0"/>
              </a:rPr>
              <a:t>Имате напрегнат график и стресиращ живот; </a:t>
            </a:r>
            <a:endParaRPr lang="pl-PL" sz="2400" dirty="0">
              <a:latin typeface="Myriad Pro Light" panose="020B0603030403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Myriad Pro Light" panose="020B0603030403020204" pitchFamily="34" charset="0"/>
              </a:rPr>
              <a:t>Не спите достатъчно и имате нужда от почивка;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Myriad Pro Light" panose="020B0603030403020204" pitchFamily="34" charset="0"/>
              </a:rPr>
              <a:t>Вреди ви замърсяването </a:t>
            </a:r>
            <a:r>
              <a:rPr lang="ru-RU" sz="2400" dirty="0">
                <a:latin typeface="Myriad Pro Light" panose="020B0603030403020204" pitchFamily="34" charset="0"/>
              </a:rPr>
              <a:t>на околната </a:t>
            </a:r>
            <a:r>
              <a:rPr lang="ru-RU" sz="2400" dirty="0" smtClean="0">
                <a:latin typeface="Myriad Pro Light" panose="020B0603030403020204" pitchFamily="34" charset="0"/>
              </a:rPr>
              <a:t>среда;</a:t>
            </a:r>
            <a:endParaRPr lang="ru-RU" sz="2400" dirty="0">
              <a:latin typeface="Myriad Pro Light" panose="020B0603030403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Myriad Pro Light" panose="020B0603030403020204" pitchFamily="34" charset="0"/>
              </a:rPr>
              <a:t>Страдате от тревожност и липса </a:t>
            </a:r>
            <a:r>
              <a:rPr lang="ru-RU" sz="2400" dirty="0">
                <a:latin typeface="Myriad Pro Light" panose="020B0603030403020204" pitchFamily="34" charset="0"/>
              </a:rPr>
              <a:t>на емоционален </a:t>
            </a:r>
            <a:r>
              <a:rPr lang="ru-RU" sz="2400" dirty="0" smtClean="0">
                <a:latin typeface="Myriad Pro Light" panose="020B0603030403020204" pitchFamily="34" charset="0"/>
              </a:rPr>
              <a:t>баланс;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Myriad Pro Light" panose="020B0603030403020204" pitchFamily="34" charset="0"/>
              </a:rPr>
              <a:t>Имате лоша кожа или </a:t>
            </a:r>
            <a:r>
              <a:rPr lang="bg-BG" sz="2400" dirty="0" smtClean="0">
                <a:latin typeface="Myriad Pro Light" panose="020B0603030403020204" pitchFamily="34" charset="0"/>
              </a:rPr>
              <a:t>жълтеникав тен;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bg-BG" sz="2400" dirty="0" smtClean="0">
                <a:latin typeface="Myriad Pro Light" panose="020B0603030403020204" pitchFamily="34" charset="0"/>
              </a:rPr>
              <a:t>Здравето ви се е влошило;</a:t>
            </a:r>
          </a:p>
          <a:p>
            <a:endParaRPr lang="bg-BG" sz="2800" dirty="0">
              <a:latin typeface="Myriad Pro Light" panose="020B0403030403020204" pitchFamily="34" charset="0"/>
            </a:endParaRPr>
          </a:p>
          <a:p>
            <a:pPr marL="4114800" lvl="8" indent="-457200">
              <a:buFont typeface="Wingdings" panose="05000000000000000000" pitchFamily="2" charset="2"/>
              <a:buChar char="ü"/>
            </a:pPr>
            <a:endParaRPr lang="ru-RU" sz="2200" dirty="0" smtClean="0">
              <a:latin typeface="+mj-lt"/>
            </a:endParaRPr>
          </a:p>
          <a:p>
            <a:endParaRPr lang="pl-PL" sz="2200" dirty="0">
              <a:latin typeface="+mj-lt"/>
            </a:endParaRPr>
          </a:p>
        </p:txBody>
      </p:sp>
      <p:sp>
        <p:nvSpPr>
          <p:cNvPr id="12" name="Rectangle 5">
            <a:extLst>
              <a:ext uri="{FF2B5EF4-FFF2-40B4-BE49-F238E27FC236}">
                <a16:creationId xmlns="" xmlns:a16="http://schemas.microsoft.com/office/drawing/2014/main" id="{D2B33090-9BAE-4789-AE53-7738A055F928}"/>
              </a:ext>
            </a:extLst>
          </p:cNvPr>
          <p:cNvSpPr/>
          <p:nvPr/>
        </p:nvSpPr>
        <p:spPr>
          <a:xfrm>
            <a:off x="3853" y="6497320"/>
            <a:ext cx="12192000" cy="36068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3" name="Obraz 5">
            <a:extLst>
              <a:ext uri="{FF2B5EF4-FFF2-40B4-BE49-F238E27FC236}">
                <a16:creationId xmlns="" xmlns:a16="http://schemas.microsoft.com/office/drawing/2014/main" id="{598A6B6C-900E-4498-9D85-6C23A5324A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889" y="5802701"/>
            <a:ext cx="1445591" cy="48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14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23927" y="-852714"/>
            <a:ext cx="3352800" cy="5029200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8" t="-223" r="-21725" b="-895"/>
          <a:stretch/>
        </p:blipFill>
        <p:spPr>
          <a:xfrm>
            <a:off x="6821713" y="-14514"/>
            <a:ext cx="6981373" cy="6569891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656351" y="404611"/>
            <a:ext cx="29177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3600" b="1" dirty="0" smtClean="0">
                <a:solidFill>
                  <a:srgbClr val="00B050"/>
                </a:solidFill>
                <a:latin typeface="Myriad Pro Light" panose="020B0403030403020204" pitchFamily="34" charset="0"/>
              </a:rPr>
              <a:t>ЖИЗНЕНОСТ</a:t>
            </a:r>
            <a:r>
              <a:rPr lang="pl-PL" sz="3600" b="1" dirty="0" smtClean="0">
                <a:solidFill>
                  <a:srgbClr val="00B050"/>
                </a:solidFill>
                <a:latin typeface="Myriad Pro Light" panose="020B0403030403020204" pitchFamily="34" charset="0"/>
              </a:rPr>
              <a:t> </a:t>
            </a:r>
            <a:endParaRPr lang="pl-PL" sz="3600" b="0" i="0" dirty="0">
              <a:solidFill>
                <a:srgbClr val="00B050"/>
              </a:solidFill>
              <a:effectLst/>
              <a:latin typeface="Myriad Pro Light" panose="020B0403030403020204" pitchFamily="34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745747" y="1785116"/>
            <a:ext cx="4138719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400" dirty="0" smtClean="0">
                <a:latin typeface="Myriad Pro Light" panose="020B0603030403020204" pitchFamily="34" charset="0"/>
              </a:rPr>
              <a:t>Виталност означава:</a:t>
            </a:r>
            <a:endParaRPr lang="pl-PL" sz="2400" dirty="0">
              <a:latin typeface="Myriad Pro Light" panose="020B0603030403020204" pitchFamily="34" charset="0"/>
            </a:endParaRPr>
          </a:p>
          <a:p>
            <a:pPr algn="ctr"/>
            <a:endParaRPr lang="pl-PL" sz="2400" dirty="0">
              <a:latin typeface="Myriad Pro Light" panose="020B0603030403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bg-BG" sz="2400" dirty="0" smtClean="0">
                <a:latin typeface="Myriad Pro Light" panose="020B0603030403020204" pitchFamily="34" charset="0"/>
              </a:rPr>
              <a:t>активен живот;</a:t>
            </a:r>
            <a:endParaRPr lang="pl-PL" sz="2400" dirty="0">
              <a:latin typeface="Myriad Pro Light" panose="020B0603030403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bg-BG" sz="2400" dirty="0" smtClean="0">
                <a:latin typeface="Myriad Pro Light" panose="020B0603030403020204" pitchFamily="34" charset="0"/>
              </a:rPr>
              <a:t>много </a:t>
            </a:r>
            <a:r>
              <a:rPr lang="bg-BG" sz="2400" dirty="0">
                <a:latin typeface="Myriad Pro Light" panose="020B0603030403020204" pitchFamily="34" charset="0"/>
              </a:rPr>
              <a:t>енергия и </a:t>
            </a:r>
            <a:r>
              <a:rPr lang="bg-BG" sz="2400" dirty="0" smtClean="0">
                <a:latin typeface="Myriad Pro Light" panose="020B0603030403020204" pitchFamily="34" charset="0"/>
              </a:rPr>
              <a:t>жизненост;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bg-BG" sz="2400" dirty="0" smtClean="0">
                <a:latin typeface="Myriad Pro Light" panose="020B0603030403020204" pitchFamily="34" charset="0"/>
              </a:rPr>
              <a:t>блестящо излъчване;</a:t>
            </a:r>
            <a:endParaRPr lang="pl-PL" sz="2400" dirty="0">
              <a:latin typeface="Myriad Pro Light" panose="020B0603030403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bg-BG" sz="2400" dirty="0" smtClean="0">
                <a:latin typeface="Myriad Pro Light" panose="020B0603030403020204" pitchFamily="34" charset="0"/>
              </a:rPr>
              <a:t>освобождаване от стреса;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bg-BG" sz="2400" dirty="0" smtClean="0">
                <a:latin typeface="Myriad Pro Light" panose="020B0603030403020204" pitchFamily="34" charset="0"/>
              </a:rPr>
              <a:t>спокоен ум;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bg-BG" sz="2400" dirty="0" smtClean="0">
                <a:latin typeface="Myriad Pro Light" panose="020B0603030403020204" pitchFamily="34" charset="0"/>
              </a:rPr>
              <a:t>здраво тяло;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bg-BG" sz="2400" dirty="0" smtClean="0">
                <a:latin typeface="Myriad Pro Light" panose="020B0603030403020204" pitchFamily="34" charset="0"/>
              </a:rPr>
              <a:t>удоволствие от живота;</a:t>
            </a:r>
          </a:p>
          <a:p>
            <a:endParaRPr lang="pl-PL" sz="2800" dirty="0">
              <a:latin typeface="Myriad Pro Light" panose="020B0403030403020204" pitchFamily="34" charset="0"/>
            </a:endParaRPr>
          </a:p>
          <a:p>
            <a:endParaRPr lang="pl-PL" sz="2200" dirty="0">
              <a:latin typeface="+mj-lt"/>
            </a:endParaRPr>
          </a:p>
          <a:p>
            <a:endParaRPr lang="pl-PL" sz="2200" dirty="0">
              <a:latin typeface="+mj-lt"/>
            </a:endParaRPr>
          </a:p>
          <a:p>
            <a:endParaRPr lang="pl-PL" sz="2200" dirty="0">
              <a:latin typeface="+mj-lt"/>
            </a:endParaRPr>
          </a:p>
          <a:p>
            <a:endParaRPr lang="pl-PL" sz="2200" dirty="0">
              <a:latin typeface="+mj-lt"/>
            </a:endParaRPr>
          </a:p>
        </p:txBody>
      </p:sp>
      <p:sp>
        <p:nvSpPr>
          <p:cNvPr id="12" name="Rectangle 5">
            <a:extLst>
              <a:ext uri="{FF2B5EF4-FFF2-40B4-BE49-F238E27FC236}">
                <a16:creationId xmlns="" xmlns:a16="http://schemas.microsoft.com/office/drawing/2014/main" id="{D2B33090-9BAE-4789-AE53-7738A055F928}"/>
              </a:ext>
            </a:extLst>
          </p:cNvPr>
          <p:cNvSpPr/>
          <p:nvPr/>
        </p:nvSpPr>
        <p:spPr>
          <a:xfrm>
            <a:off x="3853" y="6497320"/>
            <a:ext cx="12192000" cy="36068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3" name="Obraz 5">
            <a:extLst>
              <a:ext uri="{FF2B5EF4-FFF2-40B4-BE49-F238E27FC236}">
                <a16:creationId xmlns="" xmlns:a16="http://schemas.microsoft.com/office/drawing/2014/main" id="{598A6B6C-900E-4498-9D85-6C23A5324A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842" y="5905456"/>
            <a:ext cx="1445591" cy="489110"/>
          </a:xfrm>
          <a:prstGeom prst="rect">
            <a:avLst/>
          </a:prstGeom>
        </p:spPr>
      </p:pic>
      <p:sp>
        <p:nvSpPr>
          <p:cNvPr id="15" name="Shape 86"/>
          <p:cNvSpPr/>
          <p:nvPr/>
        </p:nvSpPr>
        <p:spPr>
          <a:xfrm>
            <a:off x="656351" y="1626586"/>
            <a:ext cx="4142143" cy="4176115"/>
          </a:xfrm>
          <a:prstGeom prst="rect">
            <a:avLst/>
          </a:prstGeom>
          <a:noFill/>
          <a:ln w="762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007" y="1050942"/>
            <a:ext cx="3283670" cy="550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5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11" y="3290202"/>
            <a:ext cx="2567266" cy="258451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564" y="1151382"/>
            <a:ext cx="5932013" cy="39546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Prostokąt 6"/>
          <p:cNvSpPr/>
          <p:nvPr/>
        </p:nvSpPr>
        <p:spPr>
          <a:xfrm>
            <a:off x="309708" y="306808"/>
            <a:ext cx="789992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b="1" dirty="0">
                <a:solidFill>
                  <a:srgbClr val="00B050"/>
                </a:solidFill>
                <a:latin typeface="Myriad Pro Light" panose="020B0403030403020204" pitchFamily="34" charset="0"/>
              </a:rPr>
              <a:t>TIENS </a:t>
            </a:r>
            <a:r>
              <a:rPr lang="bg-BG" sz="3600" b="1" dirty="0" smtClean="0">
                <a:solidFill>
                  <a:srgbClr val="00B050"/>
                </a:solidFill>
                <a:latin typeface="Myriad Pro Light" panose="020B0403030403020204" pitchFamily="34" charset="0"/>
              </a:rPr>
              <a:t>Вейкан – капсули за жизненост</a:t>
            </a:r>
          </a:p>
          <a:p>
            <a:endParaRPr lang="pl-PL" sz="3600" b="0" i="0" dirty="0">
              <a:solidFill>
                <a:srgbClr val="00B050"/>
              </a:solidFill>
              <a:effectLst/>
              <a:latin typeface="Myriad Pro Light" panose="020B0403030403020204" pitchFamily="34" charset="0"/>
            </a:endParaRPr>
          </a:p>
        </p:txBody>
      </p:sp>
      <p:sp>
        <p:nvSpPr>
          <p:cNvPr id="8" name="Shape 129"/>
          <p:cNvSpPr/>
          <p:nvPr/>
        </p:nvSpPr>
        <p:spPr>
          <a:xfrm>
            <a:off x="5828989" y="4239120"/>
            <a:ext cx="2830736" cy="1973209"/>
          </a:xfrm>
          <a:prstGeom prst="diamond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bg-BG" sz="2000" b="1" dirty="0" smtClean="0">
                <a:solidFill>
                  <a:schemeClr val="tx1"/>
                </a:solidFill>
                <a:latin typeface="Myriad Pro Light" panose="020B0403030403020204" pitchFamily="34" charset="0"/>
                <a:ea typeface="Georgia"/>
                <a:cs typeface="Georgia"/>
                <a:sym typeface="Georgia"/>
              </a:rPr>
              <a:t>Масло </a:t>
            </a:r>
            <a:r>
              <a:rPr lang="bg-BG" sz="2000" b="1" dirty="0">
                <a:solidFill>
                  <a:schemeClr val="tx1"/>
                </a:solidFill>
                <a:latin typeface="Myriad Pro Light" panose="020B0403030403020204" pitchFamily="34" charset="0"/>
                <a:ea typeface="Georgia"/>
                <a:cs typeface="Georgia"/>
                <a:sym typeface="Georgia"/>
              </a:rPr>
              <a:t>от пшеничен зародиш</a:t>
            </a:r>
            <a:endParaRPr lang="en" sz="2000" b="1" dirty="0">
              <a:solidFill>
                <a:schemeClr val="tx1"/>
              </a:solidFill>
              <a:latin typeface="Myriad Pro Light" panose="020B0403030403020204" pitchFamily="34" charset="0"/>
              <a:ea typeface="Georgia"/>
              <a:cs typeface="Georgia"/>
              <a:sym typeface="Georgia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3853" y="1313350"/>
            <a:ext cx="55367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Myriad Pro Light" panose="020B0603030403020204" pitchFamily="34" charset="0"/>
              </a:rPr>
              <a:t>Използвайте </a:t>
            </a:r>
            <a:r>
              <a:rPr lang="ru-RU" sz="2800" dirty="0">
                <a:latin typeface="Myriad Pro Light" panose="020B0603030403020204" pitchFamily="34" charset="0"/>
              </a:rPr>
              <a:t>най-доброто от природата, за да извадите естествената си красота</a:t>
            </a:r>
          </a:p>
          <a:p>
            <a:pPr algn="ctr"/>
            <a:r>
              <a:rPr lang="ru-RU" sz="2800" dirty="0">
                <a:latin typeface="Myriad Pro Light" panose="020B0603030403020204" pitchFamily="34" charset="0"/>
              </a:rPr>
              <a:t>и жизненост</a:t>
            </a:r>
            <a:r>
              <a:rPr lang="ru-RU" sz="2800" dirty="0" smtClean="0">
                <a:latin typeface="Myriad Pro Light" panose="020B0603030403020204" pitchFamily="34" charset="0"/>
              </a:rPr>
              <a:t>! </a:t>
            </a:r>
            <a:endParaRPr lang="pl-PL" sz="2800" dirty="0">
              <a:latin typeface="Myriad Pro Light" panose="020B0603030403020204" pitchFamily="34" charset="0"/>
            </a:endParaRPr>
          </a:p>
          <a:p>
            <a:endParaRPr lang="pl-PL" sz="2200" dirty="0">
              <a:latin typeface="+mj-lt"/>
            </a:endParaRPr>
          </a:p>
          <a:p>
            <a:endParaRPr lang="pl-PL" sz="2200" dirty="0">
              <a:latin typeface="+mj-lt"/>
            </a:endParaRPr>
          </a:p>
          <a:p>
            <a:endParaRPr lang="pl-PL" sz="2200" dirty="0">
              <a:latin typeface="+mj-lt"/>
            </a:endParaRPr>
          </a:p>
          <a:p>
            <a:endParaRPr lang="pl-PL" sz="2200" dirty="0">
              <a:latin typeface="+mj-lt"/>
            </a:endParaRPr>
          </a:p>
        </p:txBody>
      </p:sp>
      <p:sp>
        <p:nvSpPr>
          <p:cNvPr id="12" name="Rectangle 5">
            <a:extLst>
              <a:ext uri="{FF2B5EF4-FFF2-40B4-BE49-F238E27FC236}">
                <a16:creationId xmlns="" xmlns:a16="http://schemas.microsoft.com/office/drawing/2014/main" id="{D2B33090-9BAE-4789-AE53-7738A055F928}"/>
              </a:ext>
            </a:extLst>
          </p:cNvPr>
          <p:cNvSpPr/>
          <p:nvPr/>
        </p:nvSpPr>
        <p:spPr>
          <a:xfrm>
            <a:off x="3853" y="6497320"/>
            <a:ext cx="12192000" cy="36068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3" name="Obraz 5">
            <a:extLst>
              <a:ext uri="{FF2B5EF4-FFF2-40B4-BE49-F238E27FC236}">
                <a16:creationId xmlns="" xmlns:a16="http://schemas.microsoft.com/office/drawing/2014/main" id="{598A6B6C-900E-4498-9D85-6C23A5324A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889" y="5802701"/>
            <a:ext cx="1445591" cy="48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99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3" t="15124" r="4229" b="22190"/>
          <a:stretch/>
        </p:blipFill>
        <p:spPr>
          <a:xfrm>
            <a:off x="8606104" y="1696137"/>
            <a:ext cx="2817569" cy="2929156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35" y="845085"/>
            <a:ext cx="3665346" cy="4606119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622576" y="142093"/>
            <a:ext cx="45127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3600" b="1" dirty="0" smtClean="0">
                <a:solidFill>
                  <a:srgbClr val="00B050"/>
                </a:solidFill>
                <a:latin typeface="Myriad Pro Light" panose="020B0403030403020204" pitchFamily="34" charset="0"/>
              </a:rPr>
              <a:t>АКТИВНИ СЪСТАВКИ</a:t>
            </a:r>
            <a:endParaRPr lang="pl-PL" sz="3600" b="0" i="0" dirty="0">
              <a:solidFill>
                <a:srgbClr val="00B050"/>
              </a:solidFill>
              <a:effectLst/>
              <a:latin typeface="Myriad Pro Light" panose="020B0403030403020204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618331" y="5245258"/>
            <a:ext cx="389241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200" dirty="0" smtClean="0">
                <a:latin typeface="Myriad Pro Light" panose="020B0403030403020204" pitchFamily="34" charset="0"/>
              </a:rPr>
              <a:t>Масло от пшеничен зародиш</a:t>
            </a:r>
            <a:endParaRPr lang="pl-PL" sz="2200" i="0" dirty="0">
              <a:effectLst/>
              <a:latin typeface="Myriad Pro Light" panose="020B0403030403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055" y="1356340"/>
            <a:ext cx="3807725" cy="3358817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9322130" y="5010968"/>
            <a:ext cx="190308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200" dirty="0" smtClean="0">
                <a:latin typeface="Myriad Pro Light" panose="020B0403030403020204" pitchFamily="34" charset="0"/>
              </a:rPr>
              <a:t>Бета-каротин</a:t>
            </a:r>
          </a:p>
        </p:txBody>
      </p:sp>
      <p:sp>
        <p:nvSpPr>
          <p:cNvPr id="8" name="Prostokąt 7"/>
          <p:cNvSpPr/>
          <p:nvPr/>
        </p:nvSpPr>
        <p:spPr>
          <a:xfrm>
            <a:off x="5691660" y="5010968"/>
            <a:ext cx="136216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200" i="0" dirty="0" smtClean="0">
                <a:effectLst/>
                <a:latin typeface="Myriad Pro Light" panose="020B0403030403020204" pitchFamily="34" charset="0"/>
              </a:rPr>
              <a:t>Лецитин</a:t>
            </a:r>
            <a:endParaRPr lang="pl-PL" sz="2200" i="0" dirty="0">
              <a:effectLst/>
              <a:latin typeface="Myriad Pro Light" panose="020B0403030403020204" pitchFamily="34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="" xmlns:a16="http://schemas.microsoft.com/office/drawing/2014/main" id="{D2B33090-9BAE-4789-AE53-7738A055F928}"/>
              </a:ext>
            </a:extLst>
          </p:cNvPr>
          <p:cNvSpPr/>
          <p:nvPr/>
        </p:nvSpPr>
        <p:spPr>
          <a:xfrm>
            <a:off x="0" y="6497320"/>
            <a:ext cx="12192000" cy="36068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" name="Obraz 5">
            <a:extLst>
              <a:ext uri="{FF2B5EF4-FFF2-40B4-BE49-F238E27FC236}">
                <a16:creationId xmlns="" xmlns:a16="http://schemas.microsoft.com/office/drawing/2014/main" id="{598A6B6C-900E-4498-9D85-6C23A5324A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889" y="5802701"/>
            <a:ext cx="1445591" cy="48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7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159" y="123519"/>
            <a:ext cx="3784979" cy="56987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Shape 47"/>
          <p:cNvSpPr txBox="1">
            <a:spLocks/>
          </p:cNvSpPr>
          <p:nvPr/>
        </p:nvSpPr>
        <p:spPr>
          <a:xfrm>
            <a:off x="535964" y="5527232"/>
            <a:ext cx="5749950" cy="590043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Myriad Pro Light" panose="020B0603030403020204" pitchFamily="34" charset="0"/>
              </a:rPr>
              <a:t>Пшеничният </a:t>
            </a:r>
            <a:r>
              <a:rPr lang="ru-RU" sz="2000" b="1" dirty="0">
                <a:latin typeface="Myriad Pro Light" panose="020B0603030403020204" pitchFamily="34" charset="0"/>
              </a:rPr>
              <a:t>зародиш е най-ценната част на зърното и е силен източник на енергия.</a:t>
            </a:r>
            <a:endParaRPr lang="en" sz="2000" b="1" dirty="0">
              <a:latin typeface="Myriad Pro Light" panose="020B0603030403020204" pitchFamily="34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169" y="4489461"/>
            <a:ext cx="1559588" cy="1037771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626118" y="166237"/>
            <a:ext cx="50241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3600" b="1" dirty="0" smtClean="0">
                <a:solidFill>
                  <a:srgbClr val="00B050"/>
                </a:solidFill>
                <a:latin typeface="Myriad Pro Light" panose="020B0403030403020204" pitchFamily="34" charset="0"/>
              </a:rPr>
              <a:t>ПШЕНИЧЕН ЗАРОДИШ</a:t>
            </a:r>
            <a:r>
              <a:rPr lang="pl-PL" sz="3600" b="1" dirty="0" smtClean="0">
                <a:solidFill>
                  <a:srgbClr val="00B050"/>
                </a:solidFill>
                <a:latin typeface="Myriad Pro Light" panose="020B0403030403020204" pitchFamily="34" charset="0"/>
              </a:rPr>
              <a:t>  </a:t>
            </a:r>
            <a:endParaRPr lang="pl-PL" sz="3600" b="0" i="0" dirty="0">
              <a:solidFill>
                <a:srgbClr val="00B050"/>
              </a:solidFill>
              <a:effectLst/>
              <a:latin typeface="Myriad Pro Light" panose="020B0403030403020204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70255" y="1317350"/>
            <a:ext cx="813890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Myriad Pro Light" panose="020B0603030403020204" pitchFamily="34" charset="0"/>
              </a:rPr>
              <a:t>Пшеницата </a:t>
            </a:r>
            <a:r>
              <a:rPr lang="ru-RU" sz="2000" dirty="0">
                <a:latin typeface="Myriad Pro Light" panose="020B0603030403020204" pitchFamily="34" charset="0"/>
              </a:rPr>
              <a:t>(Triticum </a:t>
            </a:r>
            <a:r>
              <a:rPr lang="ru-RU" sz="2000" dirty="0" smtClean="0">
                <a:latin typeface="Myriad Pro Light" panose="020B0603030403020204" pitchFamily="34" charset="0"/>
              </a:rPr>
              <a:t>aestivum</a:t>
            </a:r>
            <a:r>
              <a:rPr lang="ru-RU" sz="2000" dirty="0">
                <a:latin typeface="Myriad Pro Light" panose="020B0603030403020204" pitchFamily="34" charset="0"/>
              </a:rPr>
              <a:t>) е най-старата и най-разпространената основна храна за хората.</a:t>
            </a:r>
            <a:endParaRPr lang="pl-PL" sz="2000" dirty="0">
              <a:latin typeface="Myriad Pro Light" panose="020B0603030403020204" pitchFamily="34" charset="0"/>
            </a:endParaRPr>
          </a:p>
          <a:p>
            <a:endParaRPr lang="bg-BG" sz="2200" dirty="0" smtClean="0">
              <a:latin typeface="Myriad Pro Light" panose="020B04030304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Myriad Pro Light" panose="020B0603030403020204" pitchFamily="34" charset="0"/>
              </a:rPr>
              <a:t>Пшеничният </a:t>
            </a:r>
            <a:r>
              <a:rPr lang="ru-RU" sz="2000" dirty="0">
                <a:latin typeface="Myriad Pro Light" panose="020B0603030403020204" pitchFamily="34" charset="0"/>
              </a:rPr>
              <a:t>зародиш е най-ценната част от пшеницата - малкият, съдържащ хранителни вещества център на пшеничното ядро. </a:t>
            </a:r>
            <a:endParaRPr lang="ru-RU" sz="2000" dirty="0" smtClean="0">
              <a:latin typeface="Myriad Pro Light" panose="020B0603030403020204" pitchFamily="34" charset="0"/>
            </a:endParaRPr>
          </a:p>
          <a:p>
            <a:r>
              <a:rPr lang="ru-RU" sz="2000" dirty="0">
                <a:latin typeface="Myriad Pro Light" panose="020B0603030403020204" pitchFamily="34" charset="0"/>
              </a:rPr>
              <a:t> </a:t>
            </a:r>
            <a:r>
              <a:rPr lang="ru-RU" sz="2000" dirty="0" smtClean="0">
                <a:latin typeface="Myriad Pro Light" panose="020B0603030403020204" pitchFamily="34" charset="0"/>
              </a:rPr>
              <a:t>     Той </a:t>
            </a:r>
            <a:r>
              <a:rPr lang="ru-RU" sz="2000" dirty="0">
                <a:latin typeface="Myriad Pro Light" panose="020B0603030403020204" pitchFamily="34" charset="0"/>
              </a:rPr>
              <a:t>се отстранява по време на производството на брашно.</a:t>
            </a:r>
            <a:endParaRPr lang="pl-PL" sz="2000" dirty="0">
              <a:latin typeface="Myriad Pro Light" panose="020B06030304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200" dirty="0">
              <a:latin typeface="Myriad Pro Light" panose="020B04030304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Myriad Pro Light" panose="020B0603030403020204" pitchFamily="34" charset="0"/>
              </a:rPr>
              <a:t>Пшеничните </a:t>
            </a:r>
            <a:r>
              <a:rPr lang="ru-RU" sz="2000" dirty="0">
                <a:latin typeface="Myriad Pro Light" panose="020B0603030403020204" pitchFamily="34" charset="0"/>
              </a:rPr>
              <a:t>зародиши </a:t>
            </a:r>
            <a:r>
              <a:rPr lang="ru-RU" sz="2000" dirty="0" smtClean="0">
                <a:latin typeface="Myriad Pro Light" panose="020B0603030403020204" pitchFamily="34" charset="0"/>
              </a:rPr>
              <a:t>са едни от най-силните елементи </a:t>
            </a:r>
            <a:r>
              <a:rPr lang="ru-RU" sz="2000" dirty="0">
                <a:latin typeface="Myriad Pro Light" panose="020B0603030403020204" pitchFamily="34" charset="0"/>
              </a:rPr>
              <a:t>на природата, </a:t>
            </a:r>
            <a:r>
              <a:rPr lang="ru-RU" sz="2000" dirty="0" smtClean="0">
                <a:latin typeface="Myriad Pro Light" panose="020B0603030403020204" pitchFamily="34" charset="0"/>
              </a:rPr>
              <a:t>с </a:t>
            </a:r>
            <a:r>
              <a:rPr lang="ru-RU" sz="2000" dirty="0">
                <a:latin typeface="Myriad Pro Light" panose="020B0603030403020204" pitchFamily="34" charset="0"/>
              </a:rPr>
              <a:t>множество хранителни вещества.</a:t>
            </a:r>
            <a:endParaRPr lang="pl-PL" sz="2000" dirty="0">
              <a:latin typeface="Myriad Pro Light" panose="020B06030304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200" dirty="0">
              <a:latin typeface="Myriad Pro Light" panose="020B0403030403020204" pitchFamily="34" charset="0"/>
            </a:endParaRPr>
          </a:p>
          <a:p>
            <a:endParaRPr lang="pl-PL" sz="2200" dirty="0">
              <a:latin typeface="Myriad Pro Light" panose="020B0403030403020204" pitchFamily="34" charset="0"/>
            </a:endParaRPr>
          </a:p>
          <a:p>
            <a:endParaRPr lang="pl-PL" sz="2200" i="0" dirty="0">
              <a:effectLst/>
              <a:latin typeface="Myriad Pro Light" panose="020B0403030403020204" pitchFamily="34" charset="0"/>
            </a:endParaRPr>
          </a:p>
        </p:txBody>
      </p:sp>
      <p:sp>
        <p:nvSpPr>
          <p:cNvPr id="13" name="Shape 86"/>
          <p:cNvSpPr/>
          <p:nvPr/>
        </p:nvSpPr>
        <p:spPr>
          <a:xfrm>
            <a:off x="385709" y="5337421"/>
            <a:ext cx="5900205" cy="841829"/>
          </a:xfrm>
          <a:prstGeom prst="rect">
            <a:avLst/>
          </a:prstGeom>
          <a:noFill/>
          <a:ln w="762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Rectangle 5">
            <a:extLst>
              <a:ext uri="{FF2B5EF4-FFF2-40B4-BE49-F238E27FC236}">
                <a16:creationId xmlns="" xmlns:a16="http://schemas.microsoft.com/office/drawing/2014/main" id="{D2B33090-9BAE-4789-AE53-7738A055F928}"/>
              </a:ext>
            </a:extLst>
          </p:cNvPr>
          <p:cNvSpPr/>
          <p:nvPr/>
        </p:nvSpPr>
        <p:spPr>
          <a:xfrm>
            <a:off x="0" y="6529925"/>
            <a:ext cx="12192000" cy="36068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5" name="Obraz 5">
            <a:extLst>
              <a:ext uri="{FF2B5EF4-FFF2-40B4-BE49-F238E27FC236}">
                <a16:creationId xmlns="" xmlns:a16="http://schemas.microsoft.com/office/drawing/2014/main" id="{598A6B6C-900E-4498-9D85-6C23A5324A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582" y="5931534"/>
            <a:ext cx="1445591" cy="48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32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2" t="3831" r="7468" b="4751"/>
          <a:stretch/>
        </p:blipFill>
        <p:spPr>
          <a:xfrm>
            <a:off x="7232051" y="1403073"/>
            <a:ext cx="4896240" cy="4094635"/>
          </a:xfrm>
          <a:prstGeom prst="rect">
            <a:avLst/>
          </a:prstGeom>
        </p:spPr>
      </p:pic>
      <p:sp>
        <p:nvSpPr>
          <p:cNvPr id="8" name="Shape 129"/>
          <p:cNvSpPr/>
          <p:nvPr/>
        </p:nvSpPr>
        <p:spPr>
          <a:xfrm>
            <a:off x="7436694" y="1324852"/>
            <a:ext cx="2401987" cy="2009974"/>
          </a:xfrm>
          <a:prstGeom prst="diamond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bg-BG" sz="2200" b="1" dirty="0" smtClean="0">
                <a:solidFill>
                  <a:schemeClr val="tx1"/>
                </a:solidFill>
                <a:latin typeface="Myriad Pro Light" panose="020B0403030403020204" pitchFamily="34" charset="0"/>
                <a:ea typeface="Georgia"/>
                <a:cs typeface="Georgia"/>
                <a:sym typeface="Georgia"/>
              </a:rPr>
              <a:t>Масло- ЧУДО!</a:t>
            </a:r>
            <a:endParaRPr lang="en" sz="2200" b="1" dirty="0">
              <a:solidFill>
                <a:schemeClr val="tx1"/>
              </a:solidFill>
              <a:latin typeface="Myriad Pro Light" panose="020B0403030403020204" pitchFamily="34" charset="0"/>
              <a:ea typeface="Georgia"/>
              <a:cs typeface="Georgia"/>
              <a:sym typeface="Georgia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561183" y="281376"/>
            <a:ext cx="46842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3200" b="1" dirty="0" smtClean="0">
                <a:solidFill>
                  <a:srgbClr val="00B050"/>
                </a:solidFill>
                <a:latin typeface="Myriad Pro Light" panose="020B0603030403020204" pitchFamily="34" charset="0"/>
              </a:rPr>
              <a:t>МАСЛОТО ОТ ПШЕНИЦА</a:t>
            </a:r>
            <a:endParaRPr lang="pl-PL" sz="3200" b="0" i="0" dirty="0">
              <a:solidFill>
                <a:srgbClr val="00B050"/>
              </a:solidFill>
              <a:effectLst/>
              <a:latin typeface="Myriad Pro Light" panose="020B0603030403020204" pitchFamily="34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6925074" y="5464879"/>
            <a:ext cx="197892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200" dirty="0">
              <a:latin typeface="+mj-lt"/>
            </a:endParaRPr>
          </a:p>
          <a:p>
            <a:endParaRPr lang="pl-PL" sz="2200" dirty="0">
              <a:latin typeface="+mj-lt"/>
            </a:endParaRPr>
          </a:p>
          <a:p>
            <a:endParaRPr lang="pl-PL" sz="2200" dirty="0">
              <a:latin typeface="+mj-lt"/>
            </a:endParaRPr>
          </a:p>
          <a:p>
            <a:endParaRPr lang="pl-PL" sz="2200" dirty="0">
              <a:latin typeface="+mj-lt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255619" y="981716"/>
            <a:ext cx="7780551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Myriad Pro Light" panose="020B0603030403020204" pitchFamily="34" charset="0"/>
              </a:rPr>
              <a:t>Маслото </a:t>
            </a:r>
            <a:r>
              <a:rPr lang="ru-RU" dirty="0">
                <a:latin typeface="Myriad Pro Light" panose="020B0603030403020204" pitchFamily="34" charset="0"/>
              </a:rPr>
              <a:t>от пшеничен зародиш е специален продукт. </a:t>
            </a:r>
            <a:r>
              <a:rPr lang="ru-RU" dirty="0" smtClean="0">
                <a:latin typeface="Myriad Pro Light" panose="020B0603030403020204" pitchFamily="34" charset="0"/>
              </a:rPr>
              <a:t>То </a:t>
            </a:r>
            <a:r>
              <a:rPr lang="ru-RU" dirty="0">
                <a:latin typeface="Myriad Pro Light" panose="020B0603030403020204" pitchFamily="34" charset="0"/>
              </a:rPr>
              <a:t>е </a:t>
            </a:r>
            <a:r>
              <a:rPr lang="ru-RU" dirty="0" smtClean="0">
                <a:latin typeface="Myriad Pro Light" panose="020B0603030403020204" pitchFamily="34" charset="0"/>
              </a:rPr>
              <a:t>богато </a:t>
            </a:r>
            <a:r>
              <a:rPr lang="ru-RU" dirty="0">
                <a:latin typeface="Myriad Pro Light" panose="020B0603030403020204" pitchFamily="34" charset="0"/>
              </a:rPr>
              <a:t>на хранителни вещества липидна есенция, растителна - от зародиша на житното ядро.</a:t>
            </a:r>
            <a:endParaRPr lang="en-US" dirty="0">
              <a:latin typeface="Myriad Pro Light" panose="020B06030304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Myriad Pro Light" panose="020B06030304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Myriad Pro Light" panose="020B0603030403020204" pitchFamily="34" charset="0"/>
              </a:rPr>
              <a:t>В </a:t>
            </a:r>
            <a:r>
              <a:rPr lang="ru-RU" dirty="0">
                <a:latin typeface="Myriad Pro Light" panose="020B0603030403020204" pitchFamily="34" charset="0"/>
              </a:rPr>
              <a:t>сравнение с други зърнени и растителни масла, маслото от пшеничен зародиш има по-висока хранителна стойност</a:t>
            </a:r>
            <a:r>
              <a:rPr lang="ru-RU" dirty="0" smtClean="0">
                <a:latin typeface="Myriad Pro Light" panose="020B0603030403020204" pitchFamily="34" charset="0"/>
              </a:rPr>
              <a:t>.</a:t>
            </a:r>
            <a:endParaRPr lang="en-GB" dirty="0" smtClean="0">
              <a:latin typeface="Myriad Pro Light" panose="020B06030304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Myriad Pro Light" panose="020B06030304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Myriad Pro Light" panose="020B0603030403020204" pitchFamily="34" charset="0"/>
              </a:rPr>
              <a:t>Употребата </a:t>
            </a:r>
            <a:r>
              <a:rPr lang="ru-RU" dirty="0">
                <a:latin typeface="Myriad Pro Light" panose="020B0603030403020204" pitchFamily="34" charset="0"/>
              </a:rPr>
              <a:t>на масло от пшеничен зародиш е не само за кулинарни приложения, но и за козметични </a:t>
            </a:r>
            <a:r>
              <a:rPr lang="ru-RU" dirty="0" smtClean="0">
                <a:latin typeface="Myriad Pro Light" panose="020B0603030403020204" pitchFamily="34" charset="0"/>
              </a:rPr>
              <a:t>цели </a:t>
            </a:r>
            <a:r>
              <a:rPr lang="ru-RU" dirty="0">
                <a:latin typeface="Myriad Pro Light" panose="020B0603030403020204" pitchFamily="34" charset="0"/>
              </a:rPr>
              <a:t>за локално и вътрешно приложение</a:t>
            </a:r>
            <a:r>
              <a:rPr lang="ru-RU" dirty="0" smtClean="0">
                <a:latin typeface="Myriad Pro Light" panose="020B0603030403020204" pitchFamily="34" charset="0"/>
              </a:rPr>
              <a:t>.</a:t>
            </a:r>
            <a:r>
              <a:rPr lang="en-GB" dirty="0" smtClean="0">
                <a:latin typeface="Myriad Pro Light" panose="020B0603030403020204" pitchFamily="34" charset="0"/>
              </a:rPr>
              <a:t> </a:t>
            </a:r>
            <a:endParaRPr lang="bg-BG" dirty="0" smtClean="0">
              <a:latin typeface="Myriad Pro Light" panose="020B0603030403020204" pitchFamily="34" charset="0"/>
            </a:endParaRPr>
          </a:p>
          <a:p>
            <a:r>
              <a:rPr lang="ru-RU" dirty="0" smtClean="0">
                <a:latin typeface="Myriad Pro Light" panose="020B0603030403020204" pitchFamily="34" charset="0"/>
              </a:rPr>
              <a:t>Той </a:t>
            </a:r>
            <a:r>
              <a:rPr lang="ru-RU" dirty="0">
                <a:latin typeface="Myriad Pro Light" panose="020B0603030403020204" pitchFamily="34" charset="0"/>
              </a:rPr>
              <a:t>е отличен и богат източник на множество хранителни вещества</a:t>
            </a:r>
            <a:r>
              <a:rPr lang="ru-RU" dirty="0" smtClean="0">
                <a:latin typeface="Myriad Pro Light" panose="020B0603030403020204" pitchFamily="34" charset="0"/>
              </a:rPr>
              <a:t>:</a:t>
            </a:r>
            <a:r>
              <a:rPr lang="ru-RU" dirty="0">
                <a:latin typeface="Myriad Pro Light" panose="020B0603030403020204" pitchFamily="34" charset="0"/>
              </a:rPr>
              <a:t> </a:t>
            </a:r>
            <a:endParaRPr lang="ru-RU" dirty="0" smtClean="0">
              <a:latin typeface="Myriad Pro Light" panose="020B06030304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Myriad Pro Light" panose="020B0603030403020204" pitchFamily="34" charset="0"/>
              </a:rPr>
              <a:t>  </a:t>
            </a:r>
            <a:r>
              <a:rPr lang="bg-BG" dirty="0" smtClean="0">
                <a:solidFill>
                  <a:srgbClr val="00B050"/>
                </a:solidFill>
                <a:latin typeface="Myriad Pro Light" panose="020B0603030403020204" pitchFamily="34" charset="0"/>
              </a:rPr>
              <a:t>В</a:t>
            </a:r>
            <a:r>
              <a:rPr lang="ru-RU" dirty="0" smtClean="0">
                <a:solidFill>
                  <a:srgbClr val="00B050"/>
                </a:solidFill>
                <a:latin typeface="Myriad Pro Light" panose="020B0603030403020204" pitchFamily="34" charset="0"/>
              </a:rPr>
              <a:t>итамини </a:t>
            </a:r>
            <a:r>
              <a:rPr lang="ru-RU" dirty="0">
                <a:latin typeface="Myriad Pro Light" panose="020B0603030403020204" pitchFamily="34" charset="0"/>
              </a:rPr>
              <a:t>(А, Е, D, В1, В2, В6, фолиева киселина, ниацин</a:t>
            </a:r>
            <a:r>
              <a:rPr lang="ru-RU" dirty="0" smtClean="0">
                <a:latin typeface="Myriad Pro Light" panose="020B0603030403020204" pitchFamily="34" charset="0"/>
              </a:rPr>
              <a:t>);</a:t>
            </a:r>
            <a:endParaRPr lang="en-GB" dirty="0" smtClean="0">
              <a:latin typeface="Myriad Pro Light" panose="020B0603030403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dirty="0">
                <a:latin typeface="Myriad Pro Light" panose="020B0603030403020204" pitchFamily="34" charset="0"/>
              </a:rPr>
              <a:t> </a:t>
            </a:r>
            <a:r>
              <a:rPr lang="bg-BG" dirty="0" smtClean="0">
                <a:solidFill>
                  <a:srgbClr val="00B050"/>
                </a:solidFill>
                <a:latin typeface="Myriad Pro Light" panose="020B0603030403020204" pitchFamily="34" charset="0"/>
              </a:rPr>
              <a:t>М</a:t>
            </a:r>
            <a:r>
              <a:rPr lang="ru-RU" dirty="0" smtClean="0">
                <a:solidFill>
                  <a:srgbClr val="00B050"/>
                </a:solidFill>
                <a:latin typeface="Myriad Pro Light" panose="020B0603030403020204" pitchFamily="34" charset="0"/>
              </a:rPr>
              <a:t>инерали </a:t>
            </a:r>
            <a:r>
              <a:rPr lang="ru-RU" dirty="0">
                <a:latin typeface="Myriad Pro Light" panose="020B0603030403020204" pitchFamily="34" charset="0"/>
              </a:rPr>
              <a:t>(цинк, желязо, фосфор, калий, магнезий, </a:t>
            </a:r>
            <a:r>
              <a:rPr lang="ru-RU" dirty="0" smtClean="0">
                <a:latin typeface="Myriad Pro Light" panose="020B0603030403020204" pitchFamily="34" charset="0"/>
              </a:rPr>
              <a:t>селен,</a:t>
            </a:r>
            <a:r>
              <a:rPr lang="en-GB" dirty="0" smtClean="0">
                <a:latin typeface="Myriad Pro Light" panose="020B0603030403020204" pitchFamily="34" charset="0"/>
              </a:rPr>
              <a:t> </a:t>
            </a:r>
            <a:r>
              <a:rPr lang="ru-RU" dirty="0" smtClean="0">
                <a:latin typeface="Myriad Pro Light" panose="020B0603030403020204" pitchFamily="34" charset="0"/>
              </a:rPr>
              <a:t>манган</a:t>
            </a:r>
            <a:r>
              <a:rPr lang="ru-RU" dirty="0">
                <a:latin typeface="Myriad Pro Light" panose="020B0603030403020204" pitchFamily="34" charset="0"/>
              </a:rPr>
              <a:t>, мед, калций</a:t>
            </a:r>
            <a:r>
              <a:rPr lang="ru-RU" dirty="0" smtClean="0">
                <a:latin typeface="Myriad Pro Light" panose="020B0603030403020204" pitchFamily="34" charset="0"/>
              </a:rPr>
              <a:t>);</a:t>
            </a:r>
            <a:endParaRPr lang="en-GB" dirty="0" smtClean="0">
              <a:latin typeface="Myriad Pro Light" panose="020B0603030403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>
                <a:latin typeface="Myriad Pro Light" panose="020B0603030403020204" pitchFamily="34" charset="0"/>
              </a:rPr>
              <a:t> </a:t>
            </a:r>
            <a:r>
              <a:rPr lang="ru-RU" dirty="0" smtClean="0">
                <a:solidFill>
                  <a:srgbClr val="00B050"/>
                </a:solidFill>
                <a:latin typeface="Myriad Pro Light" panose="020B0603030403020204" pitchFamily="34" charset="0"/>
              </a:rPr>
              <a:t>Фитостероли</a:t>
            </a:r>
            <a:r>
              <a:rPr lang="ru-RU" dirty="0">
                <a:latin typeface="Myriad Pro Light" panose="020B0603030403020204" pitchFamily="34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>
                <a:latin typeface="Myriad Pro Light" panose="020B0603030403020204" pitchFamily="34" charset="0"/>
              </a:rPr>
              <a:t> </a:t>
            </a:r>
            <a:r>
              <a:rPr lang="ru-RU" dirty="0" smtClean="0">
                <a:solidFill>
                  <a:srgbClr val="00B050"/>
                </a:solidFill>
                <a:latin typeface="Myriad Pro Light" panose="020B0603030403020204" pitchFamily="34" charset="0"/>
              </a:rPr>
              <a:t>Фитохормони</a:t>
            </a:r>
            <a:r>
              <a:rPr lang="ru-RU" dirty="0" smtClean="0">
                <a:latin typeface="Myriad Pro Light" panose="020B0603030403020204" pitchFamily="34" charset="0"/>
              </a:rPr>
              <a:t>;</a:t>
            </a:r>
            <a:endParaRPr lang="en-GB" dirty="0" smtClean="0">
              <a:latin typeface="Myriad Pro Light" panose="020B0603030403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>
                <a:latin typeface="Myriad Pro Light" panose="020B0603030403020204" pitchFamily="34" charset="0"/>
              </a:rPr>
              <a:t> </a:t>
            </a:r>
            <a:r>
              <a:rPr lang="ru-RU" dirty="0" smtClean="0">
                <a:solidFill>
                  <a:srgbClr val="00B050"/>
                </a:solidFill>
                <a:latin typeface="Myriad Pro Light" panose="020B0603030403020204" pitchFamily="34" charset="0"/>
              </a:rPr>
              <a:t>Есенциални </a:t>
            </a:r>
            <a:r>
              <a:rPr lang="ru-RU" dirty="0">
                <a:solidFill>
                  <a:srgbClr val="00B050"/>
                </a:solidFill>
                <a:latin typeface="Myriad Pro Light" panose="020B0603030403020204" pitchFamily="34" charset="0"/>
              </a:rPr>
              <a:t>мастни киселини </a:t>
            </a:r>
            <a:r>
              <a:rPr lang="ru-RU" dirty="0">
                <a:latin typeface="Myriad Pro Light" panose="020B0603030403020204" pitchFamily="34" charset="0"/>
              </a:rPr>
              <a:t>(линолова (омега-6), олеинова, палмитинова, линоленова (омега-3)).</a:t>
            </a:r>
            <a:endParaRPr lang="en-US" dirty="0">
              <a:latin typeface="Myriad Pro Light" panose="020B0603030403020204" pitchFamily="34" charset="0"/>
            </a:endParaRPr>
          </a:p>
          <a:p>
            <a:endParaRPr lang="en-US" sz="2200" dirty="0">
              <a:latin typeface="Myriad Pro Light" panose="020B0403030403020204" pitchFamily="34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="" xmlns:a16="http://schemas.microsoft.com/office/drawing/2014/main" id="{D2B33090-9BAE-4789-AE53-7738A055F928}"/>
              </a:ext>
            </a:extLst>
          </p:cNvPr>
          <p:cNvSpPr/>
          <p:nvPr/>
        </p:nvSpPr>
        <p:spPr>
          <a:xfrm>
            <a:off x="0" y="6505357"/>
            <a:ext cx="12192000" cy="36068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" name="Obraz 5">
            <a:extLst>
              <a:ext uri="{FF2B5EF4-FFF2-40B4-BE49-F238E27FC236}">
                <a16:creationId xmlns="" xmlns:a16="http://schemas.microsoft.com/office/drawing/2014/main" id="{598A6B6C-900E-4498-9D85-6C23A5324A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889" y="5802701"/>
            <a:ext cx="1445591" cy="48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97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" t="13545" r="3862" b="19576"/>
          <a:stretch/>
        </p:blipFill>
        <p:spPr>
          <a:xfrm rot="1107053">
            <a:off x="7525459" y="2066749"/>
            <a:ext cx="3017710" cy="2142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0" t="2588" r="13737" b="4676"/>
          <a:stretch/>
        </p:blipFill>
        <p:spPr>
          <a:xfrm>
            <a:off x="9657347" y="220379"/>
            <a:ext cx="2294734" cy="2280056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580901" y="336099"/>
            <a:ext cx="692048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3600" b="1" dirty="0" smtClean="0">
                <a:solidFill>
                  <a:srgbClr val="00B050"/>
                </a:solidFill>
                <a:latin typeface="Myriad Pro Light" panose="020B0403030403020204" pitchFamily="34" charset="0"/>
              </a:rPr>
              <a:t>ПШЕНИЧЕНО МАСЛО: Витамин Е</a:t>
            </a:r>
          </a:p>
          <a:p>
            <a:r>
              <a:rPr lang="pl-PL" sz="3600" b="1" dirty="0" smtClean="0">
                <a:solidFill>
                  <a:srgbClr val="00B050"/>
                </a:solidFill>
                <a:latin typeface="Myriad Pro Light" panose="020B0403030403020204" pitchFamily="34" charset="0"/>
              </a:rPr>
              <a:t> </a:t>
            </a:r>
            <a:endParaRPr lang="pl-PL" sz="3600" b="0" i="0" dirty="0">
              <a:solidFill>
                <a:srgbClr val="00B050"/>
              </a:solidFill>
              <a:effectLst/>
              <a:latin typeface="Myriad Pro Light" panose="020B0403030403020204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32709" y="1211542"/>
            <a:ext cx="85813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Myriad Pro Light" panose="020B0603030403020204" pitchFamily="34" charset="0"/>
              </a:rPr>
              <a:t>Студено пресовано </a:t>
            </a:r>
            <a:r>
              <a:rPr lang="ru-RU" sz="2000" dirty="0">
                <a:latin typeface="Myriad Pro Light" panose="020B0603030403020204" pitchFamily="34" charset="0"/>
              </a:rPr>
              <a:t>масло от пшеничен зародиш е един от най-добрите източници на </a:t>
            </a:r>
            <a:r>
              <a:rPr lang="ru-RU" sz="2000" dirty="0" smtClean="0">
                <a:latin typeface="Myriad Pro Light" panose="020B0603030403020204" pitchFamily="34" charset="0"/>
              </a:rPr>
              <a:t>Витамин </a:t>
            </a:r>
            <a:r>
              <a:rPr lang="ru-RU" sz="2000" dirty="0">
                <a:latin typeface="Myriad Pro Light" panose="020B0603030403020204" pitchFamily="34" charset="0"/>
              </a:rPr>
              <a:t>Е.</a:t>
            </a:r>
            <a:endParaRPr lang="en-US" sz="2000" dirty="0">
              <a:latin typeface="Myriad Pro Light" panose="020B06030304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Myriad Pro Light" panose="020B06030304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Myriad Pro Light" panose="020B0603030403020204" pitchFamily="34" charset="0"/>
              </a:rPr>
              <a:t>Витамин </a:t>
            </a:r>
            <a:r>
              <a:rPr lang="ru-RU" sz="2000" dirty="0">
                <a:latin typeface="Myriad Pro Light" panose="020B0603030403020204" pitchFamily="34" charset="0"/>
              </a:rPr>
              <a:t>Е има редица биологични функции, от които най-важна е антиоксидантната функция: витамин Е предпазва най-важния бастион на младостта и жизнеността - генетичния код на ДНК на всички клетки.</a:t>
            </a:r>
            <a:endParaRPr lang="en-US" sz="2000" dirty="0">
              <a:latin typeface="Myriad Pro Light" panose="020B06030304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Myriad Pro Light" panose="020B06030304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Myriad Pro Light" panose="020B0603030403020204" pitchFamily="34" charset="0"/>
              </a:rPr>
              <a:t>Витамин </a:t>
            </a:r>
            <a:r>
              <a:rPr lang="ru-RU" sz="2000" dirty="0">
                <a:latin typeface="Myriad Pro Light" panose="020B0603030403020204" pitchFamily="34" charset="0"/>
              </a:rPr>
              <a:t>Е допринася за защитата на клетъчните съставки от окислително увреждане. И тъй като тя защитава всяка клетка в </a:t>
            </a:r>
            <a:r>
              <a:rPr lang="ru-RU" sz="2000" dirty="0" smtClean="0">
                <a:latin typeface="Myriad Pro Light" panose="020B0603030403020204" pitchFamily="34" charset="0"/>
              </a:rPr>
              <a:t>тялото </a:t>
            </a:r>
            <a:r>
              <a:rPr lang="ru-RU" sz="2000" dirty="0">
                <a:latin typeface="Myriad Pro Light" panose="020B0603030403020204" pitchFamily="34" charset="0"/>
              </a:rPr>
              <a:t>е основен ключ към цялостното здраве и целостта на клетките.</a:t>
            </a:r>
            <a:endParaRPr lang="en-US" sz="2000" dirty="0">
              <a:latin typeface="Myriad Pro Light" panose="020B0603030403020204" pitchFamily="34" charset="0"/>
            </a:endParaRPr>
          </a:p>
          <a:p>
            <a:endParaRPr lang="en-US" sz="2000" dirty="0">
              <a:latin typeface="Myriad Pro Light" panose="020B06030304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Myriad Pro Light" panose="020B0603030403020204" pitchFamily="34" charset="0"/>
              </a:rPr>
              <a:t>Поради </a:t>
            </a:r>
            <a:r>
              <a:rPr lang="ru-RU" sz="2000" dirty="0">
                <a:latin typeface="Myriad Pro Light" panose="020B0603030403020204" pitchFamily="34" charset="0"/>
              </a:rPr>
              <a:t>много високото съдържание на витамин Е, той е по-устойчив на окисление и гранясване. Може да се добави към други масла, за да се удължи тяхната валидност.</a:t>
            </a:r>
            <a:endParaRPr lang="en-US" sz="2000" dirty="0">
              <a:latin typeface="Myriad Pro Light" panose="020B0603030403020204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8990881" y="4584863"/>
            <a:ext cx="28364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bg-BG" sz="2200" b="1" dirty="0" smtClean="0">
                <a:solidFill>
                  <a:srgbClr val="101010"/>
                </a:solidFill>
                <a:latin typeface="Myriad Pro Light" panose="020B0603030403020204" pitchFamily="34" charset="0"/>
              </a:rPr>
              <a:t>Мощен, Природен Антиоксидант!</a:t>
            </a:r>
          </a:p>
        </p:txBody>
      </p:sp>
      <p:sp>
        <p:nvSpPr>
          <p:cNvPr id="10" name="Shape 86"/>
          <p:cNvSpPr/>
          <p:nvPr/>
        </p:nvSpPr>
        <p:spPr>
          <a:xfrm>
            <a:off x="9182645" y="4498155"/>
            <a:ext cx="2452913" cy="887941"/>
          </a:xfrm>
          <a:prstGeom prst="rect">
            <a:avLst/>
          </a:prstGeom>
          <a:noFill/>
          <a:ln w="762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Rectangle 5">
            <a:extLst>
              <a:ext uri="{FF2B5EF4-FFF2-40B4-BE49-F238E27FC236}">
                <a16:creationId xmlns="" xmlns:a16="http://schemas.microsoft.com/office/drawing/2014/main" id="{D2B33090-9BAE-4789-AE53-7738A055F928}"/>
              </a:ext>
            </a:extLst>
          </p:cNvPr>
          <p:cNvSpPr/>
          <p:nvPr/>
        </p:nvSpPr>
        <p:spPr>
          <a:xfrm>
            <a:off x="0" y="6497320"/>
            <a:ext cx="12192000" cy="36068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" name="Obraz 5">
            <a:extLst>
              <a:ext uri="{FF2B5EF4-FFF2-40B4-BE49-F238E27FC236}">
                <a16:creationId xmlns="" xmlns:a16="http://schemas.microsoft.com/office/drawing/2014/main" id="{598A6B6C-900E-4498-9D85-6C23A5324A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889" y="5802701"/>
            <a:ext cx="1445591" cy="48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73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5397</TotalTime>
  <Words>1322</Words>
  <Application>Microsoft Office PowerPoint</Application>
  <PresentationFormat>Widescreen</PresentationFormat>
  <Paragraphs>177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Georgia</vt:lpstr>
      <vt:lpstr>Myriad Pro Light</vt:lpstr>
      <vt:lpstr>Wingdings</vt:lpstr>
      <vt:lpstr>Motyw pakietu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jlesniak</dc:creator>
  <cp:lastModifiedBy>anelia07</cp:lastModifiedBy>
  <cp:revision>509</cp:revision>
  <cp:lastPrinted>2018-07-31T12:23:41Z</cp:lastPrinted>
  <dcterms:created xsi:type="dcterms:W3CDTF">2018-05-11T10:44:56Z</dcterms:created>
  <dcterms:modified xsi:type="dcterms:W3CDTF">2021-03-26T10:41:27Z</dcterms:modified>
</cp:coreProperties>
</file>