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Klikněte pro přesun snímku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6902629-E328-4DDA-B24B-D705B090DBE0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0E6305F-6927-4564-A707-89A4D1D67CAA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18C84B-F04F-486B-AF47-15E5EA4DDB6B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16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FE2D517-D37D-4FBC-A152-4C39D28B6BAD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17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291F9BF-C478-4D5B-A68F-B3D340CA9A2E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18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781A0B5-346B-46B1-A361-9FBD1B1575F6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19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DAB58EF-368E-49E0-B745-29C9FB05A004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20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31B9BE6-E5BC-4C01-8330-B212CE9D508E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21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59FA61A-A712-4B05-864A-580DB8A12830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22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756F0F6-1693-4440-92E7-8D63900DA88B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23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929F2D-F1DD-494C-91EC-6C2186AFEC2E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24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48130E6-FD23-42AC-8781-059EDDF2E428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25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99C242F-330C-497D-9097-954B7C25D3FF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5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44853FA-4207-490B-B230-620D44DBFECD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7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1DBAD0-666D-43A0-A266-889033DC66A4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8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89AAC88-5844-456F-ACF8-823BEE6AB47E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9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DF66D18-BBAC-454A-8FFF-52A6DF695FFF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12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8256566-B0EE-42D0-B6F9-997BC04F12FF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13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4A58314-BCF9-4622-A0FB-35DEEE8C0403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14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884760" y="8686800"/>
            <a:ext cx="29718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8A14163-9867-4421-922E-BBF428D59482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宋体"/>
              </a:rPr>
              <a:t>15</a:t>
            </a:fld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755573" y="463098"/>
            <a:ext cx="5198534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FFFFF"/>
                </a:solidFill>
                <a:latin typeface="Myriad Pro"/>
                <a:ea typeface="宋体"/>
              </a:rPr>
              <a:t>TIENS </a:t>
            </a:r>
            <a:endParaRPr lang="cs-CZ" sz="4000" b="0" strike="noStrike" spc="-1" dirty="0">
              <a:latin typeface="Arial"/>
            </a:endParaRPr>
          </a:p>
          <a:p>
            <a:pPr lvl="0" algn="r"/>
            <a:r>
              <a:rPr lang="bg-BG" sz="4000" b="1" spc="-1" dirty="0">
                <a:solidFill>
                  <a:srgbClr val="FFFFFF"/>
                </a:solidFill>
                <a:latin typeface="Myriad Pro"/>
                <a:ea typeface="宋体"/>
              </a:rPr>
              <a:t>Мулти Фибри</a:t>
            </a:r>
          </a:p>
          <a:p>
            <a:pPr algn="r">
              <a:lnSpc>
                <a:spcPct val="100000"/>
              </a:lnSpc>
            </a:pPr>
            <a:r>
              <a:rPr lang="bg-BG" sz="2400" b="1" spc="-1" dirty="0" smtClean="0">
                <a:solidFill>
                  <a:srgbClr val="FFFFFF"/>
                </a:solidFill>
                <a:latin typeface="Myriad Pro"/>
                <a:ea typeface="宋体"/>
              </a:rPr>
              <a:t>Дъвчащи таблетки с </a:t>
            </a:r>
            <a:endParaRPr lang="cs-CZ" sz="2400" b="0" strike="noStrike" spc="-1" dirty="0">
              <a:latin typeface="Arial"/>
            </a:endParaRPr>
          </a:p>
          <a:p>
            <a:pPr lvl="0" algn="r"/>
            <a:r>
              <a:rPr lang="bg-BG" sz="3200" b="1" spc="-1" dirty="0">
                <a:solidFill>
                  <a:srgbClr val="FFFFFF"/>
                </a:solidFill>
                <a:latin typeface="Myriad Pro"/>
                <a:ea typeface="宋体"/>
              </a:rPr>
              <a:t> </a:t>
            </a:r>
            <a:r>
              <a:rPr lang="bg-BG" sz="3200" b="1" spc="-1" dirty="0" smtClean="0">
                <a:solidFill>
                  <a:srgbClr val="FFFFFF"/>
                </a:solidFill>
                <a:latin typeface="Myriad Pro"/>
                <a:ea typeface="宋体"/>
              </a:rPr>
              <a:t>Витамин</a:t>
            </a:r>
            <a:r>
              <a:rPr lang="cs-CZ" sz="3200" b="1" spc="-1" dirty="0" smtClean="0">
                <a:solidFill>
                  <a:srgbClr val="FFFFFF"/>
                </a:solidFill>
                <a:latin typeface="Myriad Pro"/>
                <a:ea typeface="宋体"/>
              </a:rPr>
              <a:t> </a:t>
            </a:r>
            <a:r>
              <a:rPr lang="cs-CZ" sz="3200" b="1" spc="-1" dirty="0">
                <a:solidFill>
                  <a:srgbClr val="FFFFFF"/>
                </a:solidFill>
                <a:latin typeface="Myriad Pro"/>
                <a:ea typeface="宋体"/>
              </a:rPr>
              <a:t>D3 </a:t>
            </a:r>
            <a:endParaRPr lang="cs-CZ" sz="3200" spc="-1" dirty="0">
              <a:solidFill>
                <a:prstClr val="black"/>
              </a:solidFill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bg-BG" sz="3200" i="1" spc="-1" dirty="0" smtClean="0">
                <a:solidFill>
                  <a:srgbClr val="FFFFFF"/>
                </a:solidFill>
                <a:latin typeface="Myriad Pro"/>
                <a:ea typeface="宋体"/>
              </a:rPr>
              <a:t>Здравословно храносмилане и силен имунитет!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886373" y="2896643"/>
            <a:ext cx="4175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endParaRPr lang="bg-BG" sz="4000" b="1" spc="-1" dirty="0" smtClean="0">
              <a:solidFill>
                <a:srgbClr val="FFFFFF"/>
              </a:solidFill>
              <a:latin typeface="Myriad Pro"/>
              <a:ea typeface="宋体"/>
            </a:endParaRPr>
          </a:p>
          <a:p>
            <a:pPr algn="r"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510040" y="510320"/>
            <a:ext cx="5444067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595959"/>
                </a:solidFill>
                <a:latin typeface="Myriad Pro"/>
                <a:ea typeface="宋体"/>
              </a:rPr>
              <a:t>TIENS </a:t>
            </a:r>
            <a:endParaRPr lang="cs-CZ" sz="4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bg-BG" sz="4000" b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Мулти Фибри</a:t>
            </a:r>
            <a:r>
              <a:rPr lang="cs-CZ" sz="3200" b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endParaRPr lang="cs-CZ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bg-BG" sz="2400" b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Дъвчащи таблетки с</a:t>
            </a:r>
            <a:endParaRPr lang="cs-CZ" sz="2400" b="0" strike="noStrike" spc="-1" dirty="0">
              <a:latin typeface="Arial"/>
            </a:endParaRPr>
          </a:p>
          <a:p>
            <a:pPr lvl="0" algn="r"/>
            <a:r>
              <a:rPr lang="bg-BG" sz="3200" b="1" spc="-1" dirty="0" smtClean="0">
                <a:solidFill>
                  <a:srgbClr val="FF860D"/>
                </a:solidFill>
                <a:latin typeface="Myriad Pro"/>
                <a:ea typeface="宋体"/>
              </a:rPr>
              <a:t>Витамин</a:t>
            </a:r>
            <a:r>
              <a:rPr lang="cs-CZ" sz="3200" b="1" spc="-1" dirty="0" smtClean="0">
                <a:solidFill>
                  <a:srgbClr val="FF860D"/>
                </a:solidFill>
                <a:latin typeface="Myriad Pro"/>
                <a:ea typeface="宋体"/>
              </a:rPr>
              <a:t> </a:t>
            </a:r>
            <a:r>
              <a:rPr lang="cs-CZ" sz="3200" b="1" spc="-1" dirty="0">
                <a:solidFill>
                  <a:srgbClr val="FF860D"/>
                </a:solidFill>
                <a:latin typeface="Myriad Pro"/>
                <a:ea typeface="宋体"/>
              </a:rPr>
              <a:t>D3</a:t>
            </a:r>
            <a:r>
              <a:rPr lang="cs-CZ" sz="3200" b="1" spc="-1" dirty="0">
                <a:solidFill>
                  <a:srgbClr val="BF4D00"/>
                </a:solidFill>
                <a:latin typeface="Myriad Pro"/>
                <a:ea typeface="宋体"/>
              </a:rPr>
              <a:t> </a:t>
            </a:r>
            <a:endParaRPr lang="cs-CZ" sz="3200" spc="-1" dirty="0">
              <a:solidFill>
                <a:prstClr val="black"/>
              </a:solidFill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bg-BG" sz="3200" b="0" i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Здравословно храносмилане и силен имунитет!</a:t>
            </a:r>
            <a:r>
              <a:rPr lang="cs-CZ" sz="3200" b="0" i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67640" y="226080"/>
            <a:ext cx="822780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Пребиотици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и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здраве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червата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67926" y="3747349"/>
            <a:ext cx="3439340" cy="816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solidFill>
              <a:srgbClr val="068A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600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Пребиотиците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които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600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постъпват</a:t>
            </a:r>
            <a:endParaRPr lang="ru-RU" sz="1600" spc="-1" dirty="0" smtClean="0">
              <a:solidFill>
                <a:srgbClr val="595959"/>
              </a:solidFill>
              <a:latin typeface="Myriad Pro"/>
              <a:ea typeface="方正粗倩简体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в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тънките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черва, </a:t>
            </a:r>
            <a:r>
              <a:rPr lang="ru-RU" sz="1600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не 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се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усвояват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741565" y="5184545"/>
            <a:ext cx="3613955" cy="95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solidFill>
              <a:srgbClr val="068A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2. </a:t>
            </a:r>
            <a:r>
              <a:rPr lang="ru-RU" sz="1600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Пребиотиците</a:t>
            </a:r>
            <a:r>
              <a:rPr lang="ru-RU" sz="1600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стават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храна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за</a:t>
            </a:r>
          </a:p>
          <a:p>
            <a:pPr>
              <a:lnSpc>
                <a:spcPct val="100000"/>
              </a:lnSpc>
            </a:pP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пробиотични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бактерии и </a:t>
            </a:r>
            <a:r>
              <a:rPr lang="ru-RU" sz="1600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насърчават</a:t>
            </a:r>
            <a:endParaRPr lang="ru-RU" sz="1600" spc="-1" dirty="0">
              <a:solidFill>
                <a:srgbClr val="595959"/>
              </a:solidFill>
              <a:latin typeface="Myriad Pro"/>
              <a:ea typeface="方正粗倩简体"/>
            </a:endParaRPr>
          </a:p>
          <a:p>
            <a:pPr>
              <a:lnSpc>
                <a:spcPct val="100000"/>
              </a:lnSpc>
            </a:pPr>
            <a:r>
              <a:rPr lang="ru-RU" sz="16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техният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600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растеж</a:t>
            </a:r>
            <a:r>
              <a:rPr lang="ru-RU" sz="1600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, </a:t>
            </a:r>
            <a:r>
              <a:rPr lang="ru-RU" sz="1600" spc="-1" dirty="0">
                <a:solidFill>
                  <a:srgbClr val="595959"/>
                </a:solidFill>
                <a:latin typeface="Myriad Pro"/>
                <a:ea typeface="方正粗倩简体"/>
              </a:rPr>
              <a:t>чрез ферментация.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5562413" y="4113185"/>
            <a:ext cx="3514987" cy="1071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solidFill>
              <a:srgbClr val="068A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0" strike="noStrike" spc="-1" dirty="0">
                <a:solidFill>
                  <a:srgbClr val="595959"/>
                </a:solidFill>
                <a:latin typeface="Myriad Pro"/>
                <a:ea typeface="方正粗倩简体"/>
              </a:rPr>
              <a:t>3.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Растеж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на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пробиотични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бактерии</a:t>
            </a:r>
          </a:p>
          <a:p>
            <a:pPr>
              <a:lnSpc>
                <a:spcPct val="100000"/>
              </a:lnSpc>
            </a:pP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подобрява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чревния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метаболизъм</a:t>
            </a:r>
            <a:endParaRPr lang="ru-RU" sz="1500" spc="-1" dirty="0">
              <a:solidFill>
                <a:srgbClr val="595959"/>
              </a:solidFill>
              <a:latin typeface="Myriad Pro"/>
              <a:ea typeface="方正粗倩简体"/>
            </a:endParaRPr>
          </a:p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и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помага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за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подобряване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 на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имунитета</a:t>
            </a:r>
            <a:r>
              <a:rPr lang="ru-RU" sz="1500" spc="-1" dirty="0">
                <a:solidFill>
                  <a:srgbClr val="595959"/>
                </a:solidFill>
                <a:latin typeface="Myriad Pro"/>
                <a:ea typeface="方正粗倩简体"/>
              </a:rPr>
              <a:t>.</a:t>
            </a:r>
            <a:endParaRPr lang="cs-CZ" sz="1500" b="0" strike="noStrike" spc="-1" dirty="0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293760" y="1137199"/>
            <a:ext cx="878364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Балансът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方正粗倩简体"/>
              </a:rPr>
              <a:t>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чревната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方正粗倩简体"/>
              </a:rPr>
              <a:t> микрофлора е в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основата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方正粗倩简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нормалната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чревна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方正粗倩简体"/>
              </a:rPr>
              <a:t> функция.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Пробиотичните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полезни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бактерии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трябва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да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бъдат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доминиращ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фактор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това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микроекологично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равновесие.</a:t>
            </a:r>
          </a:p>
          <a:p>
            <a:pPr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Балансираната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диета,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снабдена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адекватни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пребиотични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други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хранителни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вещества (не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забравяйте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хранителните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добавки) е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方正粗倩简体"/>
              </a:rPr>
              <a:t>основата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пробиотичните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бактерии да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станат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方正粗倩简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方正粗倩简体"/>
              </a:rPr>
              <a:t>доминиращи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方正粗倩简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Myriad Pro"/>
              <a:ea typeface="方正粗倩简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260640"/>
            <a:ext cx="914328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Какво </a:t>
            </a: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представляват диетичните фибри?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256287" y="2987310"/>
            <a:ext cx="5691240" cy="1386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err="1" smtClean="0">
                <a:solidFill>
                  <a:srgbClr val="595959"/>
                </a:solidFill>
                <a:latin typeface="Myriad Pro"/>
              </a:rPr>
              <a:t>Диетичните</a:t>
            </a:r>
            <a:r>
              <a:rPr lang="ru-RU" sz="1600" spc="-1" dirty="0" smtClean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фибри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са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растителни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несмилаеми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въглехидрати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като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целулози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пектини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, лигнин или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растителни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смоли.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95959"/>
                </a:solidFill>
                <a:latin typeface="Myriad Pro"/>
              </a:rPr>
              <a:t>За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разлика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от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други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въглехидрати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(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като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захари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Myriad Pro"/>
              </a:rPr>
              <a:t>нишесте</a:t>
            </a:r>
            <a:r>
              <a:rPr lang="ru-RU" sz="1600" spc="-1" dirty="0">
                <a:solidFill>
                  <a:srgbClr val="595959"/>
                </a:solidFill>
                <a:latin typeface="Myriad Pro"/>
              </a:rPr>
              <a:t>),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диетичните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фибри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не се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усвояват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в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тънките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черва и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така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достигат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до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дебелото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Myriad Pro"/>
              </a:rPr>
              <a:t>черво</a:t>
            </a:r>
            <a:r>
              <a:rPr lang="ru-RU" sz="1600" b="1" spc="-1" dirty="0">
                <a:solidFill>
                  <a:srgbClr val="595959"/>
                </a:solidFill>
                <a:latin typeface="Myriad Pro"/>
              </a:rPr>
              <a:t> или </a:t>
            </a:r>
            <a:r>
              <a:rPr lang="ru-RU" sz="1600" b="1" spc="-1" dirty="0" smtClean="0">
                <a:solidFill>
                  <a:srgbClr val="595959"/>
                </a:solidFill>
                <a:latin typeface="Myriad Pro"/>
              </a:rPr>
              <a:t>до част от него.</a:t>
            </a:r>
            <a:endParaRPr lang="cs-CZ" sz="16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600" u="sng" spc="-1" dirty="0" smtClean="0">
                <a:solidFill>
                  <a:srgbClr val="595959"/>
                </a:solidFill>
                <a:latin typeface="Myriad Pro"/>
              </a:rPr>
              <a:t>Диетичните фибри се разделят на две основни категории:</a:t>
            </a:r>
            <a:endParaRPr lang="cs-CZ" sz="16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1500" b="1" spc="-1" dirty="0" err="1" smtClean="0">
                <a:solidFill>
                  <a:srgbClr val="595959"/>
                </a:solidFill>
                <a:latin typeface="Myriad Pro"/>
              </a:rPr>
              <a:t>Неразтворими</a:t>
            </a:r>
            <a:r>
              <a:rPr lang="ru-RU" sz="1500" b="1" spc="-1" dirty="0" smtClean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b="1" spc="-1" dirty="0" err="1">
                <a:solidFill>
                  <a:srgbClr val="595959"/>
                </a:solidFill>
                <a:latin typeface="Myriad Pro"/>
              </a:rPr>
              <a:t>фибри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които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действат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като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„четка“,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почиствайки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токсичните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отпадъци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от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дебелото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черво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. Те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също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така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добавят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насипен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ефект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който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ни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помага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да се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чувстваме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сити за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по-дълго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и ни кара да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ядем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по-малко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.</a:t>
            </a:r>
            <a:endParaRPr lang="bg-BG" sz="1500" b="0" strike="noStrike" spc="-1" dirty="0" smtClean="0">
              <a:solidFill>
                <a:srgbClr val="595959"/>
              </a:solidFill>
              <a:latin typeface="Myriad Pro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endParaRPr lang="cs-CZ" sz="15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1500" b="1" spc="-1" dirty="0" err="1" smtClean="0">
                <a:solidFill>
                  <a:srgbClr val="595959"/>
                </a:solidFill>
                <a:latin typeface="Myriad Pro"/>
              </a:rPr>
              <a:t>Вискозни</a:t>
            </a:r>
            <a:r>
              <a:rPr lang="ru-RU" sz="1500" b="1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500" b="1" spc="-1" dirty="0" err="1">
                <a:solidFill>
                  <a:srgbClr val="595959"/>
                </a:solidFill>
                <a:latin typeface="Myriad Pro"/>
              </a:rPr>
              <a:t>смолисти</a:t>
            </a:r>
            <a:r>
              <a:rPr lang="ru-RU" sz="1500" b="1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b="1" spc="-1" dirty="0" err="1">
                <a:solidFill>
                  <a:srgbClr val="595959"/>
                </a:solidFill>
                <a:latin typeface="Myriad Pro"/>
              </a:rPr>
              <a:t>разтворими</a:t>
            </a:r>
            <a:r>
              <a:rPr lang="ru-RU" sz="1500" b="1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b="1" spc="-1" dirty="0" err="1" smtClean="0">
                <a:solidFill>
                  <a:srgbClr val="595959"/>
                </a:solidFill>
                <a:latin typeface="Myriad Pro"/>
              </a:rPr>
              <a:t>фибри</a:t>
            </a:r>
            <a:r>
              <a:rPr lang="ru-RU" sz="1500" spc="-1" dirty="0" smtClean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които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преминават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неразградени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в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дебелото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черво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,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където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се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ферментират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от „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полезни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“ бактерии, </a:t>
            </a:r>
            <a:r>
              <a:rPr lang="ru-RU" sz="1500" spc="-1" dirty="0" err="1" smtClean="0">
                <a:solidFill>
                  <a:srgbClr val="595959"/>
                </a:solidFill>
                <a:latin typeface="Myriad Pro"/>
              </a:rPr>
              <a:t>подпомагайки</a:t>
            </a:r>
            <a:r>
              <a:rPr lang="ru-RU" sz="1500" spc="-1" dirty="0" smtClean="0">
                <a:solidFill>
                  <a:srgbClr val="595959"/>
                </a:solidFill>
                <a:latin typeface="Myriad Pro"/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  <a:latin typeface="Myriad Pro"/>
              </a:rPr>
              <a:t>растежа</a:t>
            </a:r>
            <a:r>
              <a:rPr lang="ru-RU" sz="1500" spc="-1" dirty="0">
                <a:solidFill>
                  <a:srgbClr val="595959"/>
                </a:solidFill>
                <a:latin typeface="Myriad Pro"/>
              </a:rPr>
              <a:t> им.</a:t>
            </a:r>
            <a:endParaRPr lang="bg-BG" sz="1500" b="0" strike="noStrike" spc="-1" dirty="0" smtClean="0">
              <a:solidFill>
                <a:srgbClr val="595959"/>
              </a:solidFill>
              <a:latin typeface="Myriad Pro"/>
              <a:ea typeface="DejaVu Sans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endParaRPr lang="cs-CZ" sz="15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1500" spc="-1" dirty="0">
                <a:solidFill>
                  <a:srgbClr val="595959"/>
                </a:solidFill>
              </a:rPr>
              <a:t>Те </a:t>
            </a:r>
            <a:r>
              <a:rPr lang="ru-RU" sz="1500" spc="-1" dirty="0" err="1">
                <a:solidFill>
                  <a:srgbClr val="595959"/>
                </a:solidFill>
              </a:rPr>
              <a:t>свързват</a:t>
            </a:r>
            <a:r>
              <a:rPr lang="ru-RU" sz="1500" spc="-1" dirty="0">
                <a:solidFill>
                  <a:srgbClr val="595959"/>
                </a:solidFill>
              </a:rPr>
              <a:t> и </a:t>
            </a:r>
            <a:r>
              <a:rPr lang="ru-RU" sz="1500" spc="-1" dirty="0" err="1">
                <a:solidFill>
                  <a:srgbClr val="595959"/>
                </a:solidFill>
              </a:rPr>
              <a:t>елиминират</a:t>
            </a:r>
            <a:r>
              <a:rPr lang="ru-RU" sz="1500" spc="-1" dirty="0">
                <a:solidFill>
                  <a:srgbClr val="595959"/>
                </a:solidFill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</a:rPr>
              <a:t>излишните</a:t>
            </a:r>
            <a:r>
              <a:rPr lang="ru-RU" sz="1500" spc="-1" dirty="0">
                <a:solidFill>
                  <a:srgbClr val="595959"/>
                </a:solidFill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</a:rPr>
              <a:t>мазнини</a:t>
            </a:r>
            <a:r>
              <a:rPr lang="ru-RU" sz="1500" spc="-1" dirty="0">
                <a:solidFill>
                  <a:srgbClr val="595959"/>
                </a:solidFill>
              </a:rPr>
              <a:t>, </a:t>
            </a:r>
            <a:r>
              <a:rPr lang="ru-RU" sz="1500" spc="-1" dirty="0" err="1">
                <a:solidFill>
                  <a:srgbClr val="595959"/>
                </a:solidFill>
              </a:rPr>
              <a:t>помагат</a:t>
            </a:r>
            <a:r>
              <a:rPr lang="ru-RU" sz="1500" spc="-1" dirty="0">
                <a:solidFill>
                  <a:srgbClr val="595959"/>
                </a:solidFill>
              </a:rPr>
              <a:t> за </a:t>
            </a:r>
            <a:r>
              <a:rPr lang="ru-RU" sz="1500" spc="-1" dirty="0" err="1">
                <a:solidFill>
                  <a:srgbClr val="595959"/>
                </a:solidFill>
              </a:rPr>
              <a:t>намаляване</a:t>
            </a:r>
            <a:r>
              <a:rPr lang="ru-RU" sz="1500" spc="-1" dirty="0">
                <a:solidFill>
                  <a:srgbClr val="595959"/>
                </a:solidFill>
              </a:rPr>
              <a:t> на </a:t>
            </a:r>
            <a:r>
              <a:rPr lang="ru-RU" sz="1500" spc="-1" dirty="0" err="1">
                <a:solidFill>
                  <a:srgbClr val="595959"/>
                </a:solidFill>
              </a:rPr>
              <a:t>холестерола</a:t>
            </a:r>
            <a:r>
              <a:rPr lang="ru-RU" sz="1500" spc="-1" dirty="0">
                <a:solidFill>
                  <a:srgbClr val="595959"/>
                </a:solidFill>
              </a:rPr>
              <a:t> и </a:t>
            </a:r>
            <a:r>
              <a:rPr lang="ru-RU" sz="1500" spc="-1" dirty="0" err="1">
                <a:solidFill>
                  <a:srgbClr val="595959"/>
                </a:solidFill>
              </a:rPr>
              <a:t>регулират</a:t>
            </a:r>
            <a:r>
              <a:rPr lang="ru-RU" sz="1500" spc="-1" dirty="0">
                <a:solidFill>
                  <a:srgbClr val="595959"/>
                </a:solidFill>
              </a:rPr>
              <a:t> </a:t>
            </a:r>
            <a:r>
              <a:rPr lang="ru-RU" sz="1500" spc="-1" dirty="0" err="1">
                <a:solidFill>
                  <a:srgbClr val="595959"/>
                </a:solidFill>
              </a:rPr>
              <a:t>употребата</a:t>
            </a:r>
            <a:r>
              <a:rPr lang="ru-RU" sz="1500" spc="-1" dirty="0">
                <a:solidFill>
                  <a:srgbClr val="595959"/>
                </a:solidFill>
              </a:rPr>
              <a:t> на </a:t>
            </a:r>
            <a:r>
              <a:rPr lang="ru-RU" sz="1500" spc="-1" dirty="0" err="1">
                <a:solidFill>
                  <a:srgbClr val="595959"/>
                </a:solidFill>
              </a:rPr>
              <a:t>захари</a:t>
            </a:r>
            <a:r>
              <a:rPr lang="ru-RU" sz="1500" spc="-1" dirty="0">
                <a:solidFill>
                  <a:srgbClr val="595959"/>
                </a:solidFill>
              </a:rPr>
              <a:t> в организма</a:t>
            </a:r>
            <a:r>
              <a:rPr lang="ru-RU" sz="1500" spc="-1" dirty="0" smtClean="0">
                <a:solidFill>
                  <a:srgbClr val="595959"/>
                </a:solidFill>
              </a:rPr>
              <a:t>.</a:t>
            </a:r>
            <a:endParaRPr lang="cs-CZ" sz="1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178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Какви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са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ползите за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здравето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от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диетичните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?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99520" y="1735560"/>
            <a:ext cx="4015080" cy="4492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spc="-1" dirty="0" smtClean="0">
                <a:solidFill>
                  <a:srgbClr val="595959"/>
                </a:solidFill>
                <a:latin typeface="Arial"/>
                <a:ea typeface="DejaVu Sans"/>
              </a:rPr>
              <a:t>Подобрява движението на червата;</a:t>
            </a:r>
            <a:endParaRPr lang="bg-BG" sz="1600" b="0" strike="noStrike" spc="-1" dirty="0" smtClean="0">
              <a:solidFill>
                <a:srgbClr val="595959"/>
              </a:solidFill>
              <a:latin typeface="Arial"/>
              <a:ea typeface="DejaVu Sans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b="0" strike="noStrike" spc="-1" dirty="0" smtClean="0">
                <a:solidFill>
                  <a:srgbClr val="595959"/>
                </a:solidFill>
                <a:latin typeface="Arial"/>
                <a:ea typeface="DejaVu Sans"/>
              </a:rPr>
              <a:t>Инхибира разпространението на вредни бактерии;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</a:rPr>
              <a:t>Насърчава</a:t>
            </a:r>
            <a:r>
              <a:rPr lang="ru-RU" sz="1600" spc="-1" dirty="0" smtClean="0">
                <a:solidFill>
                  <a:srgbClr val="595959"/>
                </a:solidFill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</a:rPr>
              <a:t>усвояването</a:t>
            </a:r>
            <a:r>
              <a:rPr lang="ru-RU" sz="1600" spc="-1" dirty="0">
                <a:solidFill>
                  <a:srgbClr val="595959"/>
                </a:solidFill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</a:rPr>
              <a:t>използването</a:t>
            </a:r>
            <a:r>
              <a:rPr lang="ru-RU" sz="1600" spc="-1" dirty="0">
                <a:solidFill>
                  <a:srgbClr val="595959"/>
                </a:solidFill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</a:rPr>
              <a:t>минерали</a:t>
            </a:r>
            <a:r>
              <a:rPr lang="ru-RU" sz="1600" spc="-1" dirty="0">
                <a:solidFill>
                  <a:srgbClr val="595959"/>
                </a:solidFill>
              </a:rPr>
              <a:t> (</a:t>
            </a:r>
            <a:r>
              <a:rPr lang="ru-RU" sz="1600" spc="-1" dirty="0" err="1">
                <a:solidFill>
                  <a:srgbClr val="595959"/>
                </a:solidFill>
              </a:rPr>
              <a:t>Ca</a:t>
            </a:r>
            <a:r>
              <a:rPr lang="ru-RU" sz="1600" spc="-1" dirty="0">
                <a:solidFill>
                  <a:srgbClr val="595959"/>
                </a:solidFill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</a:rPr>
              <a:t>Mg</a:t>
            </a:r>
            <a:r>
              <a:rPr lang="ru-RU" sz="1600" spc="-1" dirty="0">
                <a:solidFill>
                  <a:srgbClr val="595959"/>
                </a:solidFill>
              </a:rPr>
              <a:t>);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</a:rPr>
              <a:t>Намалява</a:t>
            </a:r>
            <a:r>
              <a:rPr lang="ru-RU" sz="1600" spc="-1" dirty="0" smtClean="0">
                <a:solidFill>
                  <a:srgbClr val="595959"/>
                </a:solidFill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</a:rPr>
              <a:t>нивата</a:t>
            </a:r>
            <a:r>
              <a:rPr lang="ru-RU" sz="1600" spc="-1" dirty="0">
                <a:solidFill>
                  <a:srgbClr val="595959"/>
                </a:solidFill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</a:rPr>
              <a:t>триглицеридите</a:t>
            </a:r>
            <a:r>
              <a:rPr lang="ru-RU" sz="1600" spc="-1" dirty="0">
                <a:solidFill>
                  <a:srgbClr val="595959"/>
                </a:solidFill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</a:rPr>
              <a:t>лошия</a:t>
            </a:r>
            <a:r>
              <a:rPr lang="ru-RU" sz="1600" spc="-1" dirty="0">
                <a:solidFill>
                  <a:srgbClr val="595959"/>
                </a:solidFill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</a:rPr>
              <a:t>холестерол</a:t>
            </a:r>
            <a:r>
              <a:rPr lang="ru-RU" sz="1600" spc="-1" dirty="0">
                <a:solidFill>
                  <a:srgbClr val="595959"/>
                </a:solidFill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b="0" strike="noStrike" spc="-1" dirty="0" smtClean="0">
                <a:solidFill>
                  <a:srgbClr val="595959"/>
                </a:solidFill>
                <a:latin typeface="Arial"/>
                <a:ea typeface="DejaVu Sans"/>
              </a:rPr>
              <a:t>Подпомага чувството за ситост;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</a:rPr>
              <a:t>Помага</a:t>
            </a:r>
            <a:r>
              <a:rPr lang="ru-RU" sz="1600" spc="-1" dirty="0" smtClean="0">
                <a:solidFill>
                  <a:srgbClr val="595959"/>
                </a:solidFill>
              </a:rPr>
              <a:t> </a:t>
            </a:r>
            <a:r>
              <a:rPr lang="ru-RU" sz="1600" spc="-1" dirty="0">
                <a:solidFill>
                  <a:srgbClr val="595959"/>
                </a:solidFill>
              </a:rPr>
              <a:t>за </a:t>
            </a:r>
            <a:r>
              <a:rPr lang="ru-RU" sz="1600" spc="-1" dirty="0" err="1">
                <a:solidFill>
                  <a:srgbClr val="595959"/>
                </a:solidFill>
              </a:rPr>
              <a:t>регулиране</a:t>
            </a:r>
            <a:r>
              <a:rPr lang="ru-RU" sz="1600" spc="-1" dirty="0">
                <a:solidFill>
                  <a:srgbClr val="595959"/>
                </a:solidFill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</a:rPr>
              <a:t>употребата</a:t>
            </a:r>
            <a:r>
              <a:rPr lang="ru-RU" sz="1600" spc="-1" dirty="0">
                <a:solidFill>
                  <a:srgbClr val="595959"/>
                </a:solidFill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</a:rPr>
              <a:t>захари</a:t>
            </a:r>
            <a:r>
              <a:rPr lang="ru-RU" sz="1600" spc="-1" dirty="0">
                <a:solidFill>
                  <a:srgbClr val="595959"/>
                </a:solidFill>
              </a:rPr>
              <a:t> в организма;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b="0" strike="noStrike" spc="-1" dirty="0" smtClean="0">
                <a:solidFill>
                  <a:srgbClr val="595959"/>
                </a:solidFill>
                <a:latin typeface="Arial"/>
                <a:ea typeface="DejaVu Sans"/>
              </a:rPr>
              <a:t>Намалява чернодробните токсини;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Намалява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образуването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елиминира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токсините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Myriad Pro"/>
              <a:ea typeface="宋体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357440" y="3251700"/>
            <a:ext cx="474840" cy="419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68A36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097640" y="1200600"/>
            <a:ext cx="198072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Действие: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5659357" y="1200600"/>
            <a:ext cx="2447323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1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Ползи за здравето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5002019" y="1565640"/>
            <a:ext cx="3762000" cy="4569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spc="-1" dirty="0" smtClean="0">
                <a:solidFill>
                  <a:srgbClr val="595959"/>
                </a:solidFill>
                <a:ea typeface="宋体"/>
              </a:rPr>
              <a:t>Облекчава </a:t>
            </a:r>
            <a:r>
              <a:rPr lang="bg-BG" sz="1600" spc="-1" dirty="0">
                <a:solidFill>
                  <a:srgbClr val="595959"/>
                </a:solidFill>
                <a:ea typeface="宋体"/>
              </a:rPr>
              <a:t>запека;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Предотвратява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възпаление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червата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диария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微软雅黑"/>
              </a:rPr>
              <a:t>Насърчава</a:t>
            </a:r>
            <a:r>
              <a:rPr lang="ru-RU" sz="1600" spc="-1" dirty="0" smtClean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微软雅黑"/>
              </a:rPr>
              <a:t>здравето</a:t>
            </a:r>
            <a:r>
              <a:rPr lang="ru-RU" sz="1600" spc="-1" dirty="0">
                <a:solidFill>
                  <a:srgbClr val="595959"/>
                </a:solidFill>
                <a:ea typeface="微软雅黑"/>
              </a:rPr>
              <a:t> на костите и </a:t>
            </a:r>
            <a:r>
              <a:rPr lang="ru-RU" sz="1600" spc="-1" dirty="0" err="1">
                <a:solidFill>
                  <a:srgbClr val="595959"/>
                </a:solidFill>
                <a:ea typeface="微软雅黑"/>
              </a:rPr>
              <a:t>предотвратява</a:t>
            </a:r>
            <a:r>
              <a:rPr lang="ru-RU" sz="16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微软雅黑"/>
              </a:rPr>
              <a:t>остеопорозата</a:t>
            </a:r>
            <a:r>
              <a:rPr lang="ru-RU" sz="1600" spc="-1" dirty="0">
                <a:solidFill>
                  <a:srgbClr val="595959"/>
                </a:solidFill>
                <a:ea typeface="微软雅黑"/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Намалява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атеросклерозата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предотвратява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сърдечно-съдови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заболявания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инсулти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Помага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за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контрол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теглото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поддържане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на форма;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bg-BG" sz="1600" spc="-1" dirty="0" smtClean="0">
                <a:solidFill>
                  <a:srgbClr val="595959"/>
                </a:solidFill>
                <a:ea typeface="宋体"/>
              </a:rPr>
              <a:t>Предотвратява </a:t>
            </a:r>
            <a:r>
              <a:rPr lang="bg-BG" sz="1600" spc="-1" dirty="0">
                <a:solidFill>
                  <a:srgbClr val="595959"/>
                </a:solidFill>
                <a:ea typeface="宋体"/>
              </a:rPr>
              <a:t>диабет тип 2;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Предпазва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черния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дроб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предотвратява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затлъстяването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му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spcBef>
                <a:spcPts val="601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rgbClr val="595959"/>
                </a:solidFill>
                <a:ea typeface="宋体"/>
              </a:rPr>
              <a:t>Помага</a:t>
            </a:r>
            <a:r>
              <a:rPr lang="ru-RU" sz="1600" spc="-1" dirty="0" smtClean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за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предотвратяване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на рак на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дебелото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ea typeface="宋体"/>
              </a:rPr>
              <a:t>черво</a:t>
            </a:r>
            <a:r>
              <a:rPr lang="ru-RU" sz="1600" spc="-1" dirty="0">
                <a:solidFill>
                  <a:srgbClr val="595959"/>
                </a:solidFill>
                <a:ea typeface="宋体"/>
              </a:rPr>
              <a:t>.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94840" y="1185120"/>
            <a:ext cx="3976920" cy="4906800"/>
          </a:xfrm>
          <a:prstGeom prst="roundRect">
            <a:avLst>
              <a:gd name="adj" fmla="val 9944"/>
            </a:avLst>
          </a:prstGeom>
          <a:noFill/>
          <a:ln w="6480">
            <a:solidFill>
              <a:srgbClr val="068A3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8"/>
          <p:cNvSpPr/>
          <p:nvPr/>
        </p:nvSpPr>
        <p:spPr>
          <a:xfrm>
            <a:off x="4875120" y="1185120"/>
            <a:ext cx="4015800" cy="4906800"/>
          </a:xfrm>
          <a:prstGeom prst="roundRect">
            <a:avLst>
              <a:gd name="adj" fmla="val 9944"/>
            </a:avLst>
          </a:prstGeom>
          <a:noFill/>
          <a:ln w="6480">
            <a:solidFill>
              <a:srgbClr val="068A3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106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Какви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са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ежедневните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препоръки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за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диетични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?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59262" y="1129561"/>
            <a:ext cx="5295240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Проучване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на СЗО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потвърждава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, че над 25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грама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ден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осигуряват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големи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ползи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здравето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Myriad Pro"/>
              <a:ea typeface="宋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Ключът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се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крие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в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една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дума: растения. Храните от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животински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произход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не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съдържат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Заменете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закуските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пресни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плодове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или сок.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Една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ябълка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има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около 5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грама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Изберете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пълнозърнест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хляб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пълнозърнести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макаронени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изделия,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зърнени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закуски 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високо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съдържание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Вземете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добавки с </a:t>
            </a:r>
            <a:r>
              <a:rPr lang="ru-RU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високо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съдържание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фибри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като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宋体"/>
              </a:rPr>
              <a:t> </a:t>
            </a:r>
            <a:r>
              <a:rPr lang="ru-RU" b="1" spc="-1" dirty="0">
                <a:solidFill>
                  <a:srgbClr val="FF0000"/>
                </a:solidFill>
                <a:latin typeface="Myriad Pro"/>
                <a:ea typeface="宋体"/>
              </a:rPr>
              <a:t>таблетки за </a:t>
            </a:r>
            <a:r>
              <a:rPr lang="ru-RU" b="1" spc="-1" dirty="0" err="1">
                <a:solidFill>
                  <a:srgbClr val="FF0000"/>
                </a:solidFill>
                <a:latin typeface="Myriad Pro"/>
                <a:ea typeface="宋体"/>
              </a:rPr>
              <a:t>дъвчене</a:t>
            </a:r>
            <a:r>
              <a:rPr lang="ru-RU" b="1" spc="-1" dirty="0">
                <a:solidFill>
                  <a:srgbClr val="FF0000"/>
                </a:solidFill>
                <a:latin typeface="Myriad Pro"/>
                <a:ea typeface="宋体"/>
              </a:rPr>
              <a:t> </a:t>
            </a:r>
            <a:r>
              <a:rPr lang="ru-RU" b="1" spc="-1" dirty="0" smtClean="0">
                <a:solidFill>
                  <a:srgbClr val="FF0000"/>
                </a:solidFill>
                <a:latin typeface="Myriad Pro"/>
                <a:ea typeface="宋体"/>
              </a:rPr>
              <a:t>TIENS </a:t>
            </a:r>
            <a:r>
              <a:rPr lang="ru-RU" b="1" spc="-1" dirty="0" err="1" smtClean="0">
                <a:solidFill>
                  <a:srgbClr val="FF0000"/>
                </a:solidFill>
                <a:latin typeface="Myriad Pro"/>
                <a:ea typeface="宋体"/>
              </a:rPr>
              <a:t>Мулти-фибри</a:t>
            </a:r>
            <a:r>
              <a:rPr lang="ru-RU" b="1" spc="-1" dirty="0" smtClean="0">
                <a:solidFill>
                  <a:srgbClr val="FF0000"/>
                </a:solidFill>
                <a:latin typeface="Myriad Pro"/>
                <a:ea typeface="宋体"/>
              </a:rPr>
              <a:t> с Витамин </a:t>
            </a:r>
            <a:r>
              <a:rPr lang="ru-RU" b="1" spc="-1" dirty="0">
                <a:solidFill>
                  <a:srgbClr val="FF0000"/>
                </a:solidFill>
                <a:latin typeface="Myriad Pro"/>
                <a:ea typeface="宋体"/>
              </a:rPr>
              <a:t>D3.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70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Здравословно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храносмилане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и силен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имунитет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с</a:t>
            </a:r>
          </a:p>
          <a:p>
            <a:pPr algn="ctr">
              <a:lnSpc>
                <a:spcPct val="100000"/>
              </a:lnSpc>
            </a:pP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Таблетки за </a:t>
            </a: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дъвчене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Мулти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с Витамин </a:t>
            </a:r>
            <a:r>
              <a:rPr lang="en-US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D3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817767" y="1335320"/>
            <a:ext cx="4678560" cy="46151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pc="-1" dirty="0" smtClean="0">
                <a:solidFill>
                  <a:srgbClr val="595959"/>
                </a:solidFill>
                <a:latin typeface="Myriad Pro"/>
                <a:ea typeface="微软雅黑"/>
              </a:rPr>
              <a:t>Богати на фибри,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дъвчащи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таблетки с аромат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горски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плодове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, 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високо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съдържание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на витамин D3 и естествен витамин С,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със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смес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растителни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влакна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(не-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храносмилателни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изомалто-олигозахариди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, β-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глюкани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овесени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зърна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),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както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глог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ацерола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плодове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. 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растителни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подсладители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ксилитол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стевия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както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и естествен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цвят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цвекло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. * 5,44 g (&gt; 56% от препарата)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в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препоръчителната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微软雅黑"/>
              </a:rPr>
              <a:t>дневна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微软雅黑"/>
              </a:rPr>
              <a:t>доза.</a:t>
            </a:r>
            <a:endParaRPr lang="bg-BG" spc="-1" dirty="0" smtClean="0">
              <a:solidFill>
                <a:srgbClr val="595959"/>
              </a:solidFill>
              <a:latin typeface="Myriad Pro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-348863" y="-84960"/>
            <a:ext cx="9840286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bg-BG" sz="25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  <a:p>
            <a:pPr algn="ctr">
              <a:lnSpc>
                <a:spcPct val="100000"/>
              </a:lnSpc>
            </a:pPr>
            <a:r>
              <a:rPr lang="bg-BG" sz="2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Ползи от</a:t>
            </a:r>
            <a:r>
              <a:rPr lang="cs-CZ" sz="2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cs-CZ" sz="25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TIENS </a:t>
            </a:r>
            <a:r>
              <a:rPr lang="bg-BG" sz="2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Мулти фибри, дъвчащи таблетки с Витамин </a:t>
            </a:r>
            <a:r>
              <a:rPr lang="en-US" sz="2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D3</a:t>
            </a:r>
            <a:endParaRPr lang="cs-CZ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7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endParaRPr lang="cs-CZ" sz="17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79182" y="2266740"/>
            <a:ext cx="3216841" cy="25185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Със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смес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от 6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растителни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bg-BG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таблетките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за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дъвчене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с </a:t>
            </a:r>
            <a:r>
              <a:rPr lang="en-US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Multi-Fiber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TIENS</a:t>
            </a:r>
          </a:p>
          <a:p>
            <a:pPr algn="ctr">
              <a:lnSpc>
                <a:spcPct val="120000"/>
              </a:lnSpc>
            </a:pP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подобрява</a:t>
            </a:r>
            <a:r>
              <a:rPr lang="bg-BG" sz="1600" spc="-1" dirty="0">
                <a:solidFill>
                  <a:srgbClr val="FFFFFF"/>
                </a:solidFill>
                <a:latin typeface="Myriad Pro"/>
                <a:ea typeface="微软雅黑"/>
              </a:rPr>
              <a:t>т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и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поддържат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здравето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червата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; 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041640" y="1006200"/>
            <a:ext cx="3329640" cy="25210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С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високо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съдържание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на витамин D3,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пълни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с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глог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и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плодове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ацерола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богати 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на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естествено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съдържание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витамин С и </a:t>
            </a:r>
            <a:r>
              <a:rPr lang="ru-RU" sz="1600" spc="-1" dirty="0" err="1">
                <a:solidFill>
                  <a:srgbClr val="FFFFFF"/>
                </a:solidFill>
                <a:latin typeface="Myriad Pro"/>
                <a:ea typeface="微软雅黑"/>
              </a:rPr>
              <a:t>антиоксиданти</a:t>
            </a:r>
            <a:r>
              <a:rPr lang="ru-RU" sz="1600" spc="-1" dirty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повишават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6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имунитета</a:t>
            </a:r>
            <a:r>
              <a:rPr lang="ru-RU" sz="16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;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5692341" y="2266740"/>
            <a:ext cx="3241397" cy="26652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5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Чисто,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естествените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ароматизирани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горски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плодове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естествено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подсладени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, цветни таблетки за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дъвчене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осигуряват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добър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вкус и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удоволствие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FFFFF"/>
                </a:solidFill>
                <a:latin typeface="Myriad Pro"/>
                <a:ea typeface="微软雅黑"/>
              </a:rPr>
              <a:t>всеки</a:t>
            </a:r>
            <a:r>
              <a:rPr lang="ru-RU" sz="15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ден</a:t>
            </a:r>
            <a:r>
              <a:rPr lang="ru-RU" sz="15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;</a:t>
            </a:r>
            <a:r>
              <a:rPr lang="cs-CZ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endParaRPr lang="cs-CZ" sz="1500" b="0" strike="noStrike" spc="-1" dirty="0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7539480" y="1509840"/>
            <a:ext cx="455040" cy="37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3F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6639840" y="1415520"/>
            <a:ext cx="673200" cy="5533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A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3206880" y="1142640"/>
            <a:ext cx="275400" cy="22824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A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7255440" y="1716480"/>
            <a:ext cx="326160" cy="26784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3F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9"/>
          <p:cNvSpPr/>
          <p:nvPr/>
        </p:nvSpPr>
        <p:spPr>
          <a:xfrm>
            <a:off x="2770920" y="1284480"/>
            <a:ext cx="542160" cy="4489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A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0"/>
          <p:cNvSpPr/>
          <p:nvPr/>
        </p:nvSpPr>
        <p:spPr>
          <a:xfrm>
            <a:off x="2436840" y="1594080"/>
            <a:ext cx="455040" cy="37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02420" y="12978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Богата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смес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от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диетични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583440" y="2509200"/>
            <a:ext cx="2271960" cy="1957680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3954960" y="2721960"/>
            <a:ext cx="1530360" cy="1532160"/>
          </a:xfrm>
          <a:prstGeom prst="ellipse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4074838" y="1923097"/>
            <a:ext cx="1260720" cy="60804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5"/>
          <p:cNvSpPr/>
          <p:nvPr/>
        </p:nvSpPr>
        <p:spPr>
          <a:xfrm>
            <a:off x="2839680" y="952704"/>
            <a:ext cx="3509835" cy="70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cs-CZ" sz="1800" b="0" strike="noStrike" spc="-1" dirty="0">
                <a:solidFill>
                  <a:srgbClr val="E46C0A"/>
                </a:solidFill>
                <a:latin typeface="Arial"/>
                <a:ea typeface="微软雅黑"/>
              </a:rPr>
              <a:t> </a:t>
            </a:r>
            <a:r>
              <a:rPr lang="bg-BG" sz="1800" b="1" strike="noStrike" spc="-1" dirty="0" smtClean="0">
                <a:solidFill>
                  <a:srgbClr val="E46C0A"/>
                </a:solidFill>
                <a:latin typeface="Arial"/>
                <a:ea typeface="微软雅黑"/>
              </a:rPr>
              <a:t>Морковени фибри</a:t>
            </a:r>
            <a:r>
              <a:rPr lang="cs-CZ" sz="1800" b="1" strike="noStrike" spc="-1" dirty="0" smtClean="0">
                <a:solidFill>
                  <a:srgbClr val="E46C0A"/>
                </a:solidFill>
                <a:latin typeface="Arial"/>
                <a:ea typeface="微软雅黑"/>
              </a:rPr>
              <a:t>:</a:t>
            </a:r>
            <a:endParaRPr lang="cs-CZ" sz="1800" b="1" strike="noStrike" spc="-1" dirty="0">
              <a:latin typeface="Arial"/>
            </a:endParaRPr>
          </a:p>
          <a:p>
            <a:pPr marL="285840" indent="-284400" algn="ctr">
              <a:lnSpc>
                <a:spcPct val="120000"/>
              </a:lnSpc>
              <a:buClr>
                <a:srgbClr val="FF6600"/>
              </a:buClr>
              <a:buFont typeface="Arial"/>
              <a:buChar char="•"/>
            </a:pPr>
            <a:r>
              <a:rPr lang="bg-BG" sz="1600" spc="-1" dirty="0" smtClean="0">
                <a:solidFill>
                  <a:srgbClr val="E46C0A"/>
                </a:solidFill>
                <a:latin typeface="Arial"/>
                <a:ea typeface="微软雅黑"/>
              </a:rPr>
              <a:t>д</a:t>
            </a:r>
            <a:r>
              <a:rPr lang="bg-BG" sz="1600" b="0" strike="noStrike" spc="-1" dirty="0" smtClean="0">
                <a:solidFill>
                  <a:srgbClr val="E46C0A"/>
                </a:solidFill>
                <a:latin typeface="Arial"/>
                <a:ea typeface="微软雅黑"/>
              </a:rPr>
              <a:t>обри за нашите очи;</a:t>
            </a:r>
          </a:p>
          <a:p>
            <a:pPr marL="285840" indent="-284400" algn="ctr">
              <a:lnSpc>
                <a:spcPct val="120000"/>
              </a:lnSpc>
              <a:buClr>
                <a:srgbClr val="FF6600"/>
              </a:buClr>
              <a:buFont typeface="Arial"/>
              <a:buChar char="•"/>
            </a:pPr>
            <a:r>
              <a:rPr lang="bg-BG" sz="1600" spc="-1" dirty="0" smtClean="0">
                <a:solidFill>
                  <a:srgbClr val="E46C0A"/>
                </a:solidFill>
                <a:latin typeface="Arial"/>
                <a:ea typeface="微软雅黑"/>
              </a:rPr>
              <a:t>намаляват кръвното налягане;</a:t>
            </a:r>
            <a:endParaRPr lang="bg-BG" sz="1600" b="0" strike="noStrike" spc="-1" dirty="0" smtClean="0">
              <a:solidFill>
                <a:srgbClr val="E46C0A"/>
              </a:solidFill>
              <a:latin typeface="Arial"/>
              <a:ea typeface="微软雅黑"/>
            </a:endParaRPr>
          </a:p>
        </p:txBody>
      </p:sp>
      <p:sp>
        <p:nvSpPr>
          <p:cNvPr id="170" name="CustomShape 6"/>
          <p:cNvSpPr/>
          <p:nvPr/>
        </p:nvSpPr>
        <p:spPr>
          <a:xfrm flipV="1">
            <a:off x="4089960" y="4527000"/>
            <a:ext cx="1260720" cy="608040"/>
          </a:xfrm>
          <a:prstGeom prst="triangle">
            <a:avLst>
              <a:gd name="adj" fmla="val 50000"/>
            </a:avLst>
          </a:prstGeom>
          <a:solidFill>
            <a:srgbClr val="FF1919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7"/>
          <p:cNvSpPr/>
          <p:nvPr/>
        </p:nvSpPr>
        <p:spPr>
          <a:xfrm>
            <a:off x="4567680" y="4734720"/>
            <a:ext cx="277920" cy="33516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lnTo>
                  <a:pt x="307141" y="691642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E6424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8"/>
          <p:cNvSpPr/>
          <p:nvPr/>
        </p:nvSpPr>
        <p:spPr>
          <a:xfrm rot="3775200">
            <a:off x="5392080" y="2565000"/>
            <a:ext cx="1063800" cy="552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9"/>
          <p:cNvSpPr/>
          <p:nvPr/>
        </p:nvSpPr>
        <p:spPr>
          <a:xfrm rot="17824800" flipH="1">
            <a:off x="2979720" y="2565000"/>
            <a:ext cx="1063800" cy="552600"/>
          </a:xfrm>
          <a:prstGeom prst="triangle">
            <a:avLst>
              <a:gd name="adj" fmla="val 50000"/>
            </a:avLst>
          </a:prstGeom>
          <a:solidFill>
            <a:srgbClr val="F09022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0"/>
          <p:cNvSpPr/>
          <p:nvPr/>
        </p:nvSpPr>
        <p:spPr>
          <a:xfrm rot="14599200" flipH="1">
            <a:off x="2985840" y="3864600"/>
            <a:ext cx="1063800" cy="55224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1"/>
          <p:cNvSpPr/>
          <p:nvPr/>
        </p:nvSpPr>
        <p:spPr>
          <a:xfrm rot="7000800">
            <a:off x="5389200" y="3864240"/>
            <a:ext cx="1063800" cy="5540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36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2"/>
          <p:cNvSpPr/>
          <p:nvPr/>
        </p:nvSpPr>
        <p:spPr>
          <a:xfrm>
            <a:off x="6077707" y="2766003"/>
            <a:ext cx="3006000" cy="93066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bg-BG" b="1" spc="-1" dirty="0" smtClean="0">
                <a:solidFill>
                  <a:srgbClr val="FFFF00"/>
                </a:solidFill>
                <a:ea typeface="微软雅黑"/>
              </a:rPr>
              <a:t>Акациева </a:t>
            </a:r>
            <a:r>
              <a:rPr lang="bg-BG" b="1" spc="-1" dirty="0">
                <a:solidFill>
                  <a:srgbClr val="FFFF00"/>
                </a:solidFill>
                <a:ea typeface="微软雅黑"/>
              </a:rPr>
              <a:t>дъвка:</a:t>
            </a:r>
            <a:endParaRPr lang="cs-CZ" sz="1800" b="1" strike="noStrike" spc="-1" dirty="0">
              <a:solidFill>
                <a:srgbClr val="FFFF00"/>
              </a:solidFill>
              <a:latin typeface="Arial"/>
            </a:endParaRPr>
          </a:p>
          <a:p>
            <a:pPr marL="285840" indent="-284400" algn="ctr">
              <a:lnSpc>
                <a:spcPct val="120000"/>
              </a:lnSpc>
              <a:buClr>
                <a:srgbClr val="FFFF00"/>
              </a:buClr>
              <a:buFont typeface="Arial"/>
              <a:buChar char="•"/>
            </a:pPr>
            <a:r>
              <a:rPr lang="cs-CZ" sz="1800" b="0" strike="noStrike" spc="-1" dirty="0">
                <a:solidFill>
                  <a:srgbClr val="FFFF00"/>
                </a:solidFill>
                <a:latin typeface="Arial"/>
                <a:ea typeface="微软雅黑"/>
              </a:rPr>
              <a:t> </a:t>
            </a:r>
            <a:r>
              <a:rPr lang="ru-RU" sz="1600" spc="-1" dirty="0" err="1">
                <a:solidFill>
                  <a:srgbClr val="FFFF00"/>
                </a:solidFill>
                <a:ea typeface="微软雅黑"/>
              </a:rPr>
              <a:t>понижава</a:t>
            </a:r>
            <a:r>
              <a:rPr lang="ru-RU" sz="1600" spc="-1" dirty="0">
                <a:solidFill>
                  <a:srgbClr val="FFFF00"/>
                </a:solidFill>
                <a:ea typeface="微软雅黑"/>
              </a:rPr>
              <a:t> </a:t>
            </a:r>
            <a:r>
              <a:rPr lang="ru-RU" sz="1600" spc="-1" dirty="0" err="1">
                <a:solidFill>
                  <a:srgbClr val="FFFF00"/>
                </a:solidFill>
                <a:ea typeface="微软雅黑"/>
              </a:rPr>
              <a:t>холестерола</a:t>
            </a:r>
            <a:endParaRPr lang="ru-RU" sz="1600" spc="-1" dirty="0">
              <a:solidFill>
                <a:srgbClr val="FFFF00"/>
              </a:solidFill>
              <a:ea typeface="微软雅黑"/>
            </a:endParaRPr>
          </a:p>
          <a:p>
            <a:pPr marL="285840" indent="-284400" algn="ctr">
              <a:lnSpc>
                <a:spcPct val="12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1600" spc="-1" dirty="0" err="1">
                <a:solidFill>
                  <a:srgbClr val="FFFF00"/>
                </a:solidFill>
                <a:ea typeface="微软雅黑"/>
              </a:rPr>
              <a:t>регулира</a:t>
            </a:r>
            <a:r>
              <a:rPr lang="ru-RU" sz="1600" spc="-1" dirty="0">
                <a:solidFill>
                  <a:srgbClr val="FFFF00"/>
                </a:solidFill>
                <a:ea typeface="微软雅黑"/>
              </a:rPr>
              <a:t> </a:t>
            </a:r>
            <a:r>
              <a:rPr lang="ru-RU" sz="1600" spc="-1" dirty="0" err="1">
                <a:solidFill>
                  <a:srgbClr val="FFFF00"/>
                </a:solidFill>
                <a:ea typeface="微软雅黑"/>
              </a:rPr>
              <a:t>кръвната</a:t>
            </a:r>
            <a:r>
              <a:rPr lang="ru-RU" sz="1600" spc="-1" dirty="0">
                <a:solidFill>
                  <a:srgbClr val="FFFF00"/>
                </a:solidFill>
                <a:ea typeface="微软雅黑"/>
              </a:rPr>
              <a:t> </a:t>
            </a:r>
            <a:r>
              <a:rPr lang="ru-RU" sz="1600" spc="-1" dirty="0" err="1" smtClean="0">
                <a:solidFill>
                  <a:srgbClr val="FFFF00"/>
                </a:solidFill>
                <a:ea typeface="微软雅黑"/>
              </a:rPr>
              <a:t>захар</a:t>
            </a:r>
            <a:r>
              <a:rPr lang="ru-RU" sz="1600" spc="-1" dirty="0" smtClean="0">
                <a:solidFill>
                  <a:srgbClr val="FFFF00"/>
                </a:solidFill>
                <a:ea typeface="微软雅黑"/>
              </a:rPr>
              <a:t>;</a:t>
            </a:r>
            <a:endParaRPr lang="cs-CZ" sz="16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177" name="CustomShape 13"/>
          <p:cNvSpPr/>
          <p:nvPr/>
        </p:nvSpPr>
        <p:spPr>
          <a:xfrm>
            <a:off x="5757128" y="4273770"/>
            <a:ext cx="3425615" cy="113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bg-BG" b="1" spc="-1" dirty="0" smtClean="0">
                <a:solidFill>
                  <a:srgbClr val="9FA0A3"/>
                </a:solidFill>
                <a:ea typeface="微软雅黑"/>
              </a:rPr>
              <a:t>Полидекстроза</a:t>
            </a:r>
            <a:r>
              <a:rPr lang="bg-BG" b="1" spc="-1" dirty="0">
                <a:solidFill>
                  <a:srgbClr val="9FA0A3"/>
                </a:solidFill>
                <a:ea typeface="微软雅黑"/>
              </a:rPr>
              <a:t>:</a:t>
            </a:r>
            <a:endParaRPr lang="cs-CZ" sz="1800" b="1" strike="noStrike" spc="-1" dirty="0">
              <a:latin typeface="Arial"/>
            </a:endParaRPr>
          </a:p>
          <a:p>
            <a:pPr marL="285840" indent="-284400" algn="ctr">
              <a:lnSpc>
                <a:spcPct val="120000"/>
              </a:lnSpc>
              <a:buClr>
                <a:srgbClr val="808080"/>
              </a:buClr>
              <a:buFont typeface="Arial"/>
              <a:buChar char="•"/>
            </a:pPr>
            <a:r>
              <a:rPr lang="ru-RU" sz="1500" spc="-1" dirty="0" err="1" smtClean="0">
                <a:solidFill>
                  <a:srgbClr val="9FA0A3"/>
                </a:solidFill>
                <a:ea typeface="微软雅黑"/>
              </a:rPr>
              <a:t>подпомага</a:t>
            </a:r>
            <a:r>
              <a:rPr lang="ru-RU" sz="1500" spc="-1" dirty="0" smtClean="0">
                <a:solidFill>
                  <a:srgbClr val="9FA0A3"/>
                </a:solidFill>
                <a:ea typeface="微软雅黑"/>
              </a:rPr>
              <a:t> </a:t>
            </a:r>
            <a:r>
              <a:rPr lang="ru-RU" sz="1500" spc="-1" dirty="0" err="1">
                <a:solidFill>
                  <a:srgbClr val="9FA0A3"/>
                </a:solidFill>
                <a:ea typeface="微软雅黑"/>
              </a:rPr>
              <a:t>движенията</a:t>
            </a:r>
            <a:r>
              <a:rPr lang="ru-RU" sz="1500" spc="-1" dirty="0">
                <a:solidFill>
                  <a:srgbClr val="9FA0A3"/>
                </a:solidFill>
                <a:ea typeface="微软雅黑"/>
              </a:rPr>
              <a:t> на </a:t>
            </a:r>
            <a:r>
              <a:rPr lang="ru-RU" sz="1500" spc="-1" dirty="0" err="1">
                <a:solidFill>
                  <a:srgbClr val="9FA0A3"/>
                </a:solidFill>
                <a:ea typeface="微软雅黑"/>
              </a:rPr>
              <a:t>червата</a:t>
            </a:r>
            <a:endParaRPr lang="ru-RU" sz="1500" spc="-1" dirty="0">
              <a:solidFill>
                <a:srgbClr val="9FA0A3"/>
              </a:solidFill>
              <a:ea typeface="微软雅黑"/>
            </a:endParaRPr>
          </a:p>
          <a:p>
            <a:pPr marL="285840" indent="-284400" algn="ctr">
              <a:lnSpc>
                <a:spcPct val="120000"/>
              </a:lnSpc>
              <a:buClr>
                <a:srgbClr val="808080"/>
              </a:buClr>
              <a:buFont typeface="Arial"/>
              <a:buChar char="•"/>
            </a:pPr>
            <a:r>
              <a:rPr lang="ru-RU" sz="1500" spc="-1" dirty="0" err="1">
                <a:solidFill>
                  <a:srgbClr val="9FA0A3"/>
                </a:solidFill>
                <a:ea typeface="微软雅黑"/>
              </a:rPr>
              <a:t>предотвратява</a:t>
            </a:r>
            <a:r>
              <a:rPr lang="ru-RU" sz="1500" spc="-1" dirty="0">
                <a:solidFill>
                  <a:srgbClr val="9FA0A3"/>
                </a:solidFill>
                <a:ea typeface="微软雅黑"/>
              </a:rPr>
              <a:t> запек</a:t>
            </a:r>
            <a:endParaRPr lang="cs-CZ" sz="1500" b="0" strike="noStrike" spc="-1" dirty="0">
              <a:latin typeface="Arial"/>
            </a:endParaRPr>
          </a:p>
        </p:txBody>
      </p:sp>
      <p:sp>
        <p:nvSpPr>
          <p:cNvPr id="178" name="CustomShape 14"/>
          <p:cNvSpPr/>
          <p:nvPr/>
        </p:nvSpPr>
        <p:spPr>
          <a:xfrm>
            <a:off x="2622593" y="5400553"/>
            <a:ext cx="4102213" cy="70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cs-CZ" sz="1800" b="0" strike="noStrike" spc="-1" dirty="0">
                <a:solidFill>
                  <a:srgbClr val="FF0000"/>
                </a:solidFill>
                <a:latin typeface="Arial"/>
                <a:ea typeface="微软雅黑"/>
              </a:rPr>
              <a:t> </a:t>
            </a:r>
            <a:r>
              <a:rPr lang="bg-BG" sz="1800" b="1" strike="noStrike" spc="-1" dirty="0" smtClean="0">
                <a:solidFill>
                  <a:srgbClr val="FF0000"/>
                </a:solidFill>
                <a:latin typeface="Arial"/>
                <a:ea typeface="微软雅黑"/>
              </a:rPr>
              <a:t>Ябълкови пектини:</a:t>
            </a:r>
            <a:endParaRPr lang="cs-CZ" sz="1800" b="1" strike="noStrike" spc="-1" dirty="0">
              <a:latin typeface="Arial"/>
            </a:endParaRPr>
          </a:p>
          <a:p>
            <a:pPr marL="285840" indent="-284400" algn="ctr">
              <a:lnSpc>
                <a:spcPct val="120000"/>
              </a:lnSpc>
              <a:buClr>
                <a:srgbClr val="FF1919"/>
              </a:buClr>
              <a:buFont typeface="Arial"/>
              <a:buChar char="•"/>
            </a:pPr>
            <a:r>
              <a:rPr lang="ru-RU" sz="1500" spc="-1" dirty="0" err="1" smtClean="0">
                <a:solidFill>
                  <a:srgbClr val="FF0000"/>
                </a:solidFill>
                <a:ea typeface="微软雅黑"/>
              </a:rPr>
              <a:t>подпомагат</a:t>
            </a:r>
            <a:r>
              <a:rPr lang="ru-RU" sz="1500" spc="-1" dirty="0" smtClean="0">
                <a:solidFill>
                  <a:srgbClr val="FF0000"/>
                </a:solidFill>
                <a:ea typeface="微软雅黑"/>
              </a:rPr>
              <a:t> </a:t>
            </a:r>
            <a:r>
              <a:rPr lang="ru-RU" sz="1500" spc="-1" dirty="0" err="1">
                <a:solidFill>
                  <a:srgbClr val="FF0000"/>
                </a:solidFill>
                <a:ea typeface="微软雅黑"/>
              </a:rPr>
              <a:t>здравето</a:t>
            </a:r>
            <a:r>
              <a:rPr lang="ru-RU" sz="1500" spc="-1" dirty="0">
                <a:solidFill>
                  <a:srgbClr val="FF0000"/>
                </a:solidFill>
                <a:ea typeface="微软雅黑"/>
              </a:rPr>
              <a:t> на </a:t>
            </a:r>
            <a:r>
              <a:rPr lang="ru-RU" sz="1500" spc="-1" dirty="0" err="1" smtClean="0">
                <a:solidFill>
                  <a:srgbClr val="FF0000"/>
                </a:solidFill>
                <a:ea typeface="微软雅黑"/>
              </a:rPr>
              <a:t>червата</a:t>
            </a:r>
            <a:r>
              <a:rPr lang="ru-RU" sz="1500" spc="-1" dirty="0" smtClean="0">
                <a:solidFill>
                  <a:srgbClr val="FF0000"/>
                </a:solidFill>
                <a:ea typeface="微软雅黑"/>
              </a:rPr>
              <a:t>;</a:t>
            </a:r>
            <a:endParaRPr lang="ru-RU" sz="1500" spc="-1" dirty="0">
              <a:solidFill>
                <a:srgbClr val="FF0000"/>
              </a:solidFill>
              <a:ea typeface="微软雅黑"/>
            </a:endParaRPr>
          </a:p>
          <a:p>
            <a:pPr marL="285840" indent="-284400" algn="ctr">
              <a:lnSpc>
                <a:spcPct val="120000"/>
              </a:lnSpc>
              <a:buClr>
                <a:srgbClr val="FF1919"/>
              </a:buClr>
              <a:buFont typeface="Arial"/>
              <a:buChar char="•"/>
            </a:pPr>
            <a:r>
              <a:rPr lang="ru-RU" sz="1500" spc="-1" dirty="0" err="1">
                <a:solidFill>
                  <a:srgbClr val="FF0000"/>
                </a:solidFill>
                <a:ea typeface="微软雅黑"/>
              </a:rPr>
              <a:t>помагат</a:t>
            </a:r>
            <a:r>
              <a:rPr lang="ru-RU" sz="1500" spc="-1" dirty="0">
                <a:solidFill>
                  <a:srgbClr val="FF0000"/>
                </a:solidFill>
                <a:ea typeface="微软雅黑"/>
              </a:rPr>
              <a:t> в </a:t>
            </a:r>
            <a:r>
              <a:rPr lang="ru-RU" sz="1500" spc="-1" dirty="0" err="1">
                <a:solidFill>
                  <a:srgbClr val="FF0000"/>
                </a:solidFill>
                <a:ea typeface="微软雅黑"/>
              </a:rPr>
              <a:t>борбата</a:t>
            </a:r>
            <a:r>
              <a:rPr lang="ru-RU" sz="1500" spc="-1" dirty="0">
                <a:solidFill>
                  <a:srgbClr val="FF0000"/>
                </a:solidFill>
                <a:ea typeface="微软雅黑"/>
              </a:rPr>
              <a:t> </a:t>
            </a:r>
            <a:r>
              <a:rPr lang="ru-RU" sz="1500" spc="-1" dirty="0" err="1">
                <a:solidFill>
                  <a:srgbClr val="FF0000"/>
                </a:solidFill>
                <a:ea typeface="微软雅黑"/>
              </a:rPr>
              <a:t>със</a:t>
            </a:r>
            <a:r>
              <a:rPr lang="ru-RU" sz="1500" spc="-1" dirty="0">
                <a:solidFill>
                  <a:srgbClr val="FF0000"/>
                </a:solidFill>
                <a:ea typeface="微软雅黑"/>
              </a:rPr>
              <a:t> </a:t>
            </a:r>
            <a:r>
              <a:rPr lang="ru-RU" sz="1500" spc="-1" dirty="0" err="1" smtClean="0">
                <a:solidFill>
                  <a:srgbClr val="FF0000"/>
                </a:solidFill>
                <a:ea typeface="微软雅黑"/>
              </a:rPr>
              <a:t>затлъстяването</a:t>
            </a:r>
            <a:r>
              <a:rPr lang="bg-BG" sz="1500" spc="-1" dirty="0">
                <a:solidFill>
                  <a:srgbClr val="FF0000"/>
                </a:solidFill>
                <a:latin typeface="Arial"/>
                <a:ea typeface="微软雅黑"/>
              </a:rPr>
              <a:t>;</a:t>
            </a:r>
            <a:endParaRPr lang="cs-CZ" sz="15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cs-CZ" sz="1500" b="0" strike="noStrike" spc="-1" dirty="0">
              <a:latin typeface="Arial"/>
            </a:endParaRPr>
          </a:p>
        </p:txBody>
      </p:sp>
      <p:sp>
        <p:nvSpPr>
          <p:cNvPr id="179" name="CustomShape 15"/>
          <p:cNvSpPr/>
          <p:nvPr/>
        </p:nvSpPr>
        <p:spPr>
          <a:xfrm>
            <a:off x="-211871" y="2468041"/>
            <a:ext cx="3463920" cy="107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spc="-1" dirty="0" err="1" smtClean="0">
                <a:solidFill>
                  <a:srgbClr val="F09022"/>
                </a:solidFill>
                <a:latin typeface="Myriad Pro"/>
                <a:ea typeface="微软雅黑"/>
              </a:rPr>
              <a:t>Овесени</a:t>
            </a:r>
            <a:r>
              <a:rPr lang="ru-RU" b="1" spc="-1" dirty="0" smtClean="0">
                <a:solidFill>
                  <a:srgbClr val="F09022"/>
                </a:solidFill>
                <a:latin typeface="Myriad Pro"/>
                <a:ea typeface="微软雅黑"/>
              </a:rPr>
              <a:t> </a:t>
            </a:r>
            <a:r>
              <a:rPr lang="ru-RU" b="1" spc="-1" dirty="0" err="1" smtClean="0">
                <a:solidFill>
                  <a:srgbClr val="F09022"/>
                </a:solidFill>
                <a:latin typeface="Myriad Pro"/>
                <a:ea typeface="微软雅黑"/>
              </a:rPr>
              <a:t>фибри</a:t>
            </a:r>
            <a:r>
              <a:rPr lang="ru-RU" b="1" spc="-1" dirty="0" smtClean="0">
                <a:solidFill>
                  <a:srgbClr val="F09022"/>
                </a:solidFill>
                <a:latin typeface="Myriad Pro"/>
                <a:ea typeface="微软雅黑"/>
              </a:rPr>
              <a:t>:</a:t>
            </a:r>
            <a:endParaRPr lang="ru-RU" b="1" spc="-1" dirty="0">
              <a:solidFill>
                <a:srgbClr val="F09022"/>
              </a:solidFill>
              <a:latin typeface="Myriad Pro"/>
              <a:ea typeface="微软雅黑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spc="-1" dirty="0" err="1" smtClean="0">
                <a:solidFill>
                  <a:srgbClr val="F09022"/>
                </a:solidFill>
                <a:latin typeface="Myriad Pro"/>
                <a:ea typeface="微软雅黑"/>
              </a:rPr>
              <a:t>регулират</a:t>
            </a:r>
            <a:r>
              <a:rPr lang="ru-RU" sz="1500" spc="-1" dirty="0" smtClean="0">
                <a:solidFill>
                  <a:srgbClr val="F09022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09022"/>
                </a:solidFill>
                <a:latin typeface="Myriad Pro"/>
                <a:ea typeface="微软雅黑"/>
              </a:rPr>
              <a:t>липидите</a:t>
            </a:r>
            <a:r>
              <a:rPr lang="ru-RU" sz="1500" spc="-1" dirty="0">
                <a:solidFill>
                  <a:srgbClr val="F09022"/>
                </a:solidFill>
                <a:latin typeface="Myriad Pro"/>
                <a:ea typeface="微软雅黑"/>
              </a:rPr>
              <a:t> в </a:t>
            </a:r>
            <a:r>
              <a:rPr lang="ru-RU" sz="1500" spc="-1" dirty="0" err="1">
                <a:solidFill>
                  <a:srgbClr val="F09022"/>
                </a:solidFill>
                <a:latin typeface="Myriad Pro"/>
                <a:ea typeface="微软雅黑"/>
              </a:rPr>
              <a:t>кръвта</a:t>
            </a:r>
            <a:endParaRPr lang="ru-RU" sz="1500" spc="-1" dirty="0">
              <a:solidFill>
                <a:srgbClr val="F09022"/>
              </a:solidFill>
              <a:latin typeface="Myriad Pro"/>
              <a:ea typeface="微软雅黑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spc="-1" dirty="0" err="1" smtClean="0">
                <a:solidFill>
                  <a:srgbClr val="F09022"/>
                </a:solidFill>
                <a:latin typeface="Myriad Pro"/>
                <a:ea typeface="微软雅黑"/>
              </a:rPr>
              <a:t>понижават</a:t>
            </a:r>
            <a:r>
              <a:rPr lang="ru-RU" sz="1500" spc="-1" dirty="0" smtClean="0">
                <a:solidFill>
                  <a:srgbClr val="F09022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>
                <a:solidFill>
                  <a:srgbClr val="F09022"/>
                </a:solidFill>
                <a:latin typeface="Myriad Pro"/>
                <a:ea typeface="微软雅黑"/>
              </a:rPr>
              <a:t>нивата</a:t>
            </a:r>
            <a:r>
              <a:rPr lang="ru-RU" sz="1500" spc="-1" dirty="0">
                <a:solidFill>
                  <a:srgbClr val="F09022"/>
                </a:solidFill>
                <a:latin typeface="Myriad Pro"/>
                <a:ea typeface="微软雅黑"/>
              </a:rPr>
              <a:t> на </a:t>
            </a:r>
            <a:r>
              <a:rPr lang="ru-RU" sz="1500" spc="-1" dirty="0" err="1">
                <a:solidFill>
                  <a:srgbClr val="F09022"/>
                </a:solidFill>
                <a:latin typeface="Myriad Pro"/>
                <a:ea typeface="微软雅黑"/>
              </a:rPr>
              <a:t>кръвната</a:t>
            </a:r>
            <a:r>
              <a:rPr lang="ru-RU" sz="1500" spc="-1" dirty="0">
                <a:solidFill>
                  <a:srgbClr val="F09022"/>
                </a:solidFill>
                <a:latin typeface="Myriad Pro"/>
                <a:ea typeface="微软雅黑"/>
              </a:rPr>
              <a:t> </a:t>
            </a:r>
            <a:r>
              <a:rPr lang="ru-RU" sz="1500" spc="-1" dirty="0" err="1" smtClean="0">
                <a:solidFill>
                  <a:srgbClr val="F09022"/>
                </a:solidFill>
                <a:latin typeface="Myriad Pro"/>
                <a:ea typeface="微软雅黑"/>
              </a:rPr>
              <a:t>захар</a:t>
            </a:r>
            <a:r>
              <a:rPr lang="ru-RU" sz="1500" spc="-1" dirty="0" smtClean="0">
                <a:solidFill>
                  <a:srgbClr val="F09022"/>
                </a:solidFill>
                <a:latin typeface="Myriad Pro"/>
                <a:ea typeface="微软雅黑"/>
              </a:rPr>
              <a:t>;</a:t>
            </a:r>
            <a:endParaRPr lang="bg-BG" sz="1500" strike="noStrike" spc="-1" dirty="0" smtClean="0">
              <a:solidFill>
                <a:srgbClr val="F09022"/>
              </a:solidFill>
              <a:latin typeface="Myriad Pro"/>
              <a:ea typeface="微软雅黑"/>
            </a:endParaRPr>
          </a:p>
          <a:p>
            <a:pPr algn="ctr">
              <a:lnSpc>
                <a:spcPct val="120000"/>
              </a:lnSpc>
            </a:pPr>
            <a:endParaRPr lang="cs-CZ" sz="1800" b="0" strike="noStrike" spc="-1" dirty="0" smtClean="0">
              <a:latin typeface="Arial"/>
            </a:endParaRPr>
          </a:p>
        </p:txBody>
      </p:sp>
      <p:sp>
        <p:nvSpPr>
          <p:cNvPr id="180" name="CustomShape 16"/>
          <p:cNvSpPr/>
          <p:nvPr/>
        </p:nvSpPr>
        <p:spPr>
          <a:xfrm>
            <a:off x="-166456" y="4843481"/>
            <a:ext cx="3716776" cy="70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bg-BG" b="1" spc="-1" dirty="0" smtClean="0">
                <a:solidFill>
                  <a:srgbClr val="FFC000"/>
                </a:solidFill>
                <a:ea typeface="微软雅黑"/>
              </a:rPr>
              <a:t>Изомалто-олигозахариди</a:t>
            </a:r>
            <a:r>
              <a:rPr lang="bg-BG" b="1" spc="-1" dirty="0">
                <a:solidFill>
                  <a:srgbClr val="FFC000"/>
                </a:solidFill>
                <a:ea typeface="微软雅黑"/>
              </a:rPr>
              <a:t>:</a:t>
            </a:r>
            <a:endParaRPr lang="cs-CZ" sz="1800" b="1" strike="noStrike" spc="-1" dirty="0">
              <a:latin typeface="Arial"/>
            </a:endParaRPr>
          </a:p>
          <a:p>
            <a:pPr marL="285840" indent="-284400" algn="ctr">
              <a:lnSpc>
                <a:spcPct val="120000"/>
              </a:lnSpc>
              <a:buClr>
                <a:srgbClr val="FFC000"/>
              </a:buClr>
              <a:buFont typeface="Arial"/>
              <a:buChar char="•"/>
            </a:pPr>
            <a:r>
              <a:rPr lang="ru-RU" sz="1500" spc="-1" dirty="0" err="1" smtClean="0">
                <a:solidFill>
                  <a:srgbClr val="FFC000"/>
                </a:solidFill>
                <a:ea typeface="微软雅黑"/>
              </a:rPr>
              <a:t>източник</a:t>
            </a:r>
            <a:r>
              <a:rPr lang="ru-RU" sz="1500" spc="-1" dirty="0" smtClean="0">
                <a:solidFill>
                  <a:srgbClr val="FFC000"/>
                </a:solidFill>
                <a:ea typeface="微软雅黑"/>
              </a:rPr>
              <a:t> </a:t>
            </a:r>
            <a:r>
              <a:rPr lang="ru-RU" sz="1500" spc="-1" dirty="0">
                <a:solidFill>
                  <a:srgbClr val="FFC000"/>
                </a:solidFill>
                <a:ea typeface="微软雅黑"/>
              </a:rPr>
              <a:t>на </a:t>
            </a:r>
            <a:r>
              <a:rPr lang="ru-RU" sz="1500" spc="-1" dirty="0" err="1">
                <a:solidFill>
                  <a:srgbClr val="FFC000"/>
                </a:solidFill>
                <a:ea typeface="微软雅黑"/>
              </a:rPr>
              <a:t>храна</a:t>
            </a:r>
            <a:r>
              <a:rPr lang="ru-RU" sz="1500" spc="-1" dirty="0">
                <a:solidFill>
                  <a:srgbClr val="FFC000"/>
                </a:solidFill>
                <a:ea typeface="微软雅黑"/>
              </a:rPr>
              <a:t> за </a:t>
            </a:r>
            <a:r>
              <a:rPr lang="ru-RU" sz="1500" spc="-1" dirty="0" err="1">
                <a:solidFill>
                  <a:srgbClr val="FFC000"/>
                </a:solidFill>
                <a:ea typeface="微软雅黑"/>
              </a:rPr>
              <a:t>чревната</a:t>
            </a:r>
            <a:r>
              <a:rPr lang="ru-RU" sz="1500" spc="-1" dirty="0">
                <a:solidFill>
                  <a:srgbClr val="FFC000"/>
                </a:solidFill>
                <a:ea typeface="微软雅黑"/>
              </a:rPr>
              <a:t> </a:t>
            </a:r>
            <a:r>
              <a:rPr lang="ru-RU" sz="1500" spc="-1" dirty="0" smtClean="0">
                <a:solidFill>
                  <a:srgbClr val="FFC000"/>
                </a:solidFill>
                <a:ea typeface="微软雅黑"/>
              </a:rPr>
              <a:t>микрофлора;</a:t>
            </a:r>
            <a:endParaRPr lang="ru-RU" sz="1500" spc="-1" dirty="0">
              <a:solidFill>
                <a:srgbClr val="FFC000"/>
              </a:solidFill>
              <a:ea typeface="微软雅黑"/>
            </a:endParaRPr>
          </a:p>
          <a:p>
            <a:pPr marL="285840" indent="-284400" algn="ctr">
              <a:lnSpc>
                <a:spcPct val="120000"/>
              </a:lnSpc>
              <a:buClr>
                <a:srgbClr val="FFC000"/>
              </a:buClr>
              <a:buFont typeface="Arial"/>
              <a:buChar char="•"/>
            </a:pPr>
            <a:r>
              <a:rPr lang="ru-RU" sz="1500" spc="-1" dirty="0" err="1">
                <a:solidFill>
                  <a:srgbClr val="FFC000"/>
                </a:solidFill>
                <a:ea typeface="微软雅黑"/>
              </a:rPr>
              <a:t>подпомагат</a:t>
            </a:r>
            <a:r>
              <a:rPr lang="ru-RU" sz="1500" spc="-1" dirty="0">
                <a:solidFill>
                  <a:srgbClr val="FFC000"/>
                </a:solidFill>
                <a:ea typeface="微软雅黑"/>
              </a:rPr>
              <a:t> </a:t>
            </a:r>
            <a:r>
              <a:rPr lang="ru-RU" sz="1500" spc="-1" dirty="0" err="1">
                <a:solidFill>
                  <a:srgbClr val="FFC000"/>
                </a:solidFill>
                <a:ea typeface="微软雅黑"/>
              </a:rPr>
              <a:t>усвояването</a:t>
            </a:r>
            <a:r>
              <a:rPr lang="ru-RU" sz="1500" spc="-1" dirty="0">
                <a:solidFill>
                  <a:srgbClr val="FFC000"/>
                </a:solidFill>
                <a:ea typeface="微软雅黑"/>
              </a:rPr>
              <a:t> на </a:t>
            </a:r>
            <a:r>
              <a:rPr lang="ru-RU" sz="1500" spc="-1" dirty="0" err="1" smtClean="0">
                <a:solidFill>
                  <a:srgbClr val="FFC000"/>
                </a:solidFill>
                <a:ea typeface="微软雅黑"/>
              </a:rPr>
              <a:t>минерали</a:t>
            </a:r>
            <a:r>
              <a:rPr lang="ru-RU" sz="1500" spc="-1" dirty="0" smtClean="0">
                <a:solidFill>
                  <a:srgbClr val="FFC000"/>
                </a:solidFill>
                <a:ea typeface="微软雅黑"/>
              </a:rPr>
              <a:t>;</a:t>
            </a:r>
            <a:endParaRPr lang="bg-BG" sz="1500" b="0" strike="noStrike" spc="-1" dirty="0" smtClean="0">
              <a:solidFill>
                <a:srgbClr val="FFC000"/>
              </a:solidFill>
              <a:latin typeface="Arial"/>
              <a:ea typeface="微软雅黑"/>
            </a:endParaRPr>
          </a:p>
          <a:p>
            <a:pPr marL="285840" indent="-284400" algn="ctr">
              <a:lnSpc>
                <a:spcPct val="120000"/>
              </a:lnSpc>
              <a:buClr>
                <a:srgbClr val="FFC000"/>
              </a:buClr>
              <a:buFont typeface="Arial"/>
              <a:buChar char="•"/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181" name="Picture 30"/>
          <p:cNvPicPr/>
          <p:nvPr/>
        </p:nvPicPr>
        <p:blipFill>
          <a:blip r:embed="rId4"/>
          <a:stretch/>
        </p:blipFill>
        <p:spPr>
          <a:xfrm>
            <a:off x="4349880" y="4496400"/>
            <a:ext cx="862560" cy="992880"/>
          </a:xfrm>
          <a:prstGeom prst="rect">
            <a:avLst/>
          </a:prstGeom>
          <a:ln w="9360">
            <a:noFill/>
          </a:ln>
        </p:spPr>
      </p:pic>
      <p:pic>
        <p:nvPicPr>
          <p:cNvPr id="182" name="图片 5"/>
          <p:cNvPicPr/>
          <p:nvPr/>
        </p:nvPicPr>
        <p:blipFill>
          <a:blip r:embed="rId5"/>
          <a:stretch/>
        </p:blipFill>
        <p:spPr>
          <a:xfrm>
            <a:off x="2839680" y="2302200"/>
            <a:ext cx="1106280" cy="91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3" name="Picture 33"/>
          <p:cNvPicPr/>
          <p:nvPr/>
        </p:nvPicPr>
        <p:blipFill>
          <a:blip r:embed="rId6"/>
          <a:stretch/>
        </p:blipFill>
        <p:spPr>
          <a:xfrm>
            <a:off x="5734267" y="3689418"/>
            <a:ext cx="889560" cy="8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" name="Picture 30"/>
          <p:cNvPicPr/>
          <p:nvPr/>
        </p:nvPicPr>
        <p:blipFill>
          <a:blip r:embed="rId7"/>
          <a:stretch/>
        </p:blipFill>
        <p:spPr>
          <a:xfrm>
            <a:off x="5669640" y="2291760"/>
            <a:ext cx="973440" cy="76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5" name="Picture 31"/>
          <p:cNvPicPr/>
          <p:nvPr/>
        </p:nvPicPr>
        <p:blipFill>
          <a:blip r:embed="rId8"/>
          <a:stretch/>
        </p:blipFill>
        <p:spPr>
          <a:xfrm>
            <a:off x="4162761" y="2051142"/>
            <a:ext cx="1145520" cy="71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" name="Picture 32"/>
          <p:cNvPicPr/>
          <p:nvPr/>
        </p:nvPicPr>
        <p:blipFill>
          <a:blip r:embed="rId9"/>
          <a:stretch/>
        </p:blipFill>
        <p:spPr>
          <a:xfrm>
            <a:off x="2473920" y="3633840"/>
            <a:ext cx="1110960" cy="69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7" name="CustomShape 17"/>
          <p:cNvSpPr/>
          <p:nvPr/>
        </p:nvSpPr>
        <p:spPr>
          <a:xfrm>
            <a:off x="6458569" y="915590"/>
            <a:ext cx="2258009" cy="19464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15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6 </a:t>
            </a:r>
            <a:r>
              <a:rPr lang="bg-BG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Вида фибри</a:t>
            </a:r>
            <a:r>
              <a:rPr lang="cs-CZ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bg-BG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включително</a:t>
            </a:r>
            <a:r>
              <a:rPr lang="cs-CZ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. </a:t>
            </a:r>
            <a:r>
              <a:rPr lang="cs-CZ" sz="15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IMOs, </a:t>
            </a:r>
            <a:r>
              <a:rPr lang="bg-BG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ябълкови пектини и овесени зърна</a:t>
            </a:r>
            <a:r>
              <a:rPr lang="cs-CZ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β-</a:t>
            </a:r>
            <a:r>
              <a:rPr lang="bg-BG" sz="15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глюкани;</a:t>
            </a:r>
          </a:p>
          <a:p>
            <a:pPr algn="ctr">
              <a:lnSpc>
                <a:spcPct val="120000"/>
              </a:lnSpc>
            </a:pPr>
            <a:endParaRPr lang="cs-CZ" sz="1600" b="0" strike="noStrike" spc="-1" dirty="0">
              <a:latin typeface="Arial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10"/>
          <a:stretch/>
        </p:blipFill>
        <p:spPr>
          <a:xfrm>
            <a:off x="3920043" y="2417046"/>
            <a:ext cx="1541880" cy="241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106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Изомалто-олигозахариди пребиотици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01898" y="1696475"/>
            <a:ext cx="505332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Изомалто-олигозахаридите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(IMO)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са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смес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въглехидрати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с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къса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верига. Те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са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естествени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растителни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диетични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IMO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оказват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положително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въздействие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върху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здравето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храносмилателните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органи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червата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човека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: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действа</a:t>
            </a:r>
            <a:r>
              <a:rPr lang="bg-BG" spc="-1" dirty="0" smtClean="0">
                <a:solidFill>
                  <a:srgbClr val="595959"/>
                </a:solidFill>
                <a:latin typeface="Corbel"/>
                <a:ea typeface="宋体"/>
              </a:rPr>
              <a:t>т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пребиотик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осигурявайки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източник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храна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чревната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микрофлора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;</a:t>
            </a:r>
          </a:p>
          <a:p>
            <a:pPr marL="1440">
              <a:lnSpc>
                <a:spcPct val="100000"/>
              </a:lnSpc>
              <a:buClr>
                <a:srgbClr val="595959"/>
              </a:buClr>
            </a:pPr>
            <a:endParaRPr lang="ru-RU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действат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естествени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растителна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основа.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7076880" y="617760"/>
            <a:ext cx="2151000" cy="17553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pc="-1" dirty="0" smtClean="0">
                <a:solidFill>
                  <a:srgbClr val="FFFFFF"/>
                </a:solidFill>
                <a:latin typeface="Myriad Pro"/>
                <a:ea typeface="微软雅黑"/>
              </a:rPr>
              <a:t>IMO 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-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пребиотична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храна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за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чревната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микрофлора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-780176" y="145364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Овесени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фибри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, богати на бета-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глюкани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49394" y="1089317"/>
            <a:ext cx="5442120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Овесът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е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уникално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хранителна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храна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тъй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съдържа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отличен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липиден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профил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големи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количества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разтворими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cs-CZ" sz="1800" b="1" strike="noStrike" spc="-1" dirty="0">
                <a:solidFill>
                  <a:srgbClr val="595959"/>
                </a:solidFill>
                <a:latin typeface="Corbel"/>
                <a:ea typeface="宋体"/>
              </a:rPr>
              <a:t> 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Полезни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хранителни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качества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овесените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: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добър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източник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въглехидрати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включително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мощните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бета-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глюкан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;</a:t>
            </a:r>
            <a:endParaRPr lang="ru-RU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те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съдържат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повече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протеини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мазнини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повечето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зърнени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храни;</a:t>
            </a:r>
            <a:endParaRPr lang="ru-RU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285840" indent="-28440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заредени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са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с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важни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витамини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(В-комплекс, фолиева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киселина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),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минерали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(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Mn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P,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Mg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Cu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F,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Zn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Ca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K)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антиоксиданти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полифеноли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;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Консумацията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на бета-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глюкани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от овес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допринася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намаляване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кръвната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глюкоза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холестерола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в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кръвта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6602136" y="460614"/>
            <a:ext cx="2347725" cy="204769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ru-RU" sz="1600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ru-RU" sz="17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Бета-</a:t>
            </a:r>
            <a:r>
              <a:rPr lang="ru-RU" sz="17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глюканите</a:t>
            </a:r>
            <a:r>
              <a:rPr lang="ru-RU" sz="17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от овес </a:t>
            </a:r>
            <a:r>
              <a:rPr lang="ru-RU" sz="1700" spc="-1" dirty="0" err="1">
                <a:solidFill>
                  <a:srgbClr val="FFFFFF"/>
                </a:solidFill>
                <a:latin typeface="Myriad Pro"/>
                <a:ea typeface="微软雅黑"/>
              </a:rPr>
              <a:t>намаляват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700" spc="-1" dirty="0" err="1">
                <a:solidFill>
                  <a:srgbClr val="FFFFFF"/>
                </a:solidFill>
                <a:latin typeface="Myriad Pro"/>
                <a:ea typeface="微软雅黑"/>
              </a:rPr>
              <a:t>холестерола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 в </a:t>
            </a:r>
            <a:r>
              <a:rPr lang="ru-RU" sz="1700" spc="-1" dirty="0" err="1">
                <a:solidFill>
                  <a:srgbClr val="FFFFFF"/>
                </a:solidFill>
                <a:latin typeface="Myriad Pro"/>
                <a:ea typeface="微软雅黑"/>
              </a:rPr>
              <a:t>кръвта</a:t>
            </a:r>
            <a:endParaRPr lang="bg-BG" sz="17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  <a:p>
            <a:pPr algn="ctr">
              <a:lnSpc>
                <a:spcPct val="12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178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Ябълкови пектини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86328" y="1150560"/>
            <a:ext cx="525240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Пектините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водоразтворими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диетични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които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имат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гелообразуващ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ефект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когато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се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смесват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с вода.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Като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диетични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пектините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могат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да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бъдат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полезни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поддържане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добър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чревен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баланс,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както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и за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насърчаване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чувството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ситост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Това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естествено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влакно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също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се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използва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като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нежно, но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ефективно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почистващо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средство.</a:t>
            </a:r>
          </a:p>
          <a:p>
            <a:pPr marL="720">
              <a:lnSpc>
                <a:spcPct val="100000"/>
              </a:lnSpc>
            </a:pPr>
            <a:endParaRPr lang="ru-RU" spc="-1" dirty="0">
              <a:solidFill>
                <a:srgbClr val="595959"/>
              </a:solidFill>
              <a:latin typeface="Myriad Pro"/>
              <a:ea typeface="宋体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Консумацията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пектини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по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време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хранене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допринася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намаляване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повишаването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кръвната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захар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след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това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хранене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</a:p>
          <a:p>
            <a:pPr marL="720">
              <a:lnSpc>
                <a:spcPct val="100000"/>
              </a:lnSpc>
            </a:pPr>
            <a:endParaRPr lang="ru-RU" spc="-1" dirty="0">
              <a:solidFill>
                <a:srgbClr val="595959"/>
              </a:solidFill>
              <a:latin typeface="Myriad Pro"/>
              <a:ea typeface="宋体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Пектините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допринасят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поддържането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нормални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нива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холестерол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в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кръвта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6308522" y="502560"/>
            <a:ext cx="2649728" cy="191346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700" spc="-1" dirty="0" err="1">
                <a:solidFill>
                  <a:srgbClr val="FFFFFF"/>
                </a:solidFill>
                <a:latin typeface="Myriad Pro"/>
                <a:ea typeface="微软雅黑"/>
              </a:rPr>
              <a:t>Ябълкови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700" spc="-1" dirty="0" err="1">
                <a:solidFill>
                  <a:srgbClr val="FFFFFF"/>
                </a:solidFill>
                <a:latin typeface="Myriad Pro"/>
                <a:ea typeface="微软雅黑"/>
              </a:rPr>
              <a:t>пектини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 - </a:t>
            </a:r>
            <a:r>
              <a:rPr lang="ru-RU" sz="17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нежни</a:t>
            </a:r>
            <a:r>
              <a:rPr lang="ru-RU" sz="17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1700" spc="-1" dirty="0">
                <a:solidFill>
                  <a:srgbClr val="FFFFFF"/>
                </a:solidFill>
                <a:latin typeface="Myriad Pro"/>
                <a:ea typeface="微软雅黑"/>
              </a:rPr>
              <a:t>но </a:t>
            </a:r>
            <a:r>
              <a:rPr lang="ru-RU" sz="17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ефективени</a:t>
            </a:r>
            <a:r>
              <a:rPr lang="ru-RU" sz="17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17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пречистващи</a:t>
            </a:r>
            <a:r>
              <a:rPr lang="ru-RU" sz="17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средства;</a:t>
            </a:r>
            <a:endParaRPr lang="cs-CZ" sz="1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200160"/>
            <a:ext cx="9143280" cy="513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800" b="0" strike="noStrike" spc="-1" dirty="0" smtClean="0">
                <a:solidFill>
                  <a:srgbClr val="FFFFFF"/>
                </a:solidFill>
                <a:latin typeface="Myriad Pro"/>
                <a:ea typeface="DejaVu Sans"/>
              </a:rPr>
              <a:t>ГЛОБАЛНА, ЗДРАВНА КРИЗА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13532" y="1532771"/>
            <a:ext cx="4961520" cy="4391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1" spc="-1" dirty="0" smtClean="0">
                <a:solidFill>
                  <a:srgbClr val="068A36"/>
                </a:solidFill>
                <a:latin typeface="Myriad Pro"/>
                <a:ea typeface="DejaVu Sans"/>
              </a:rPr>
              <a:t>„ Както се казва – вие сте това, с което се храните“</a:t>
            </a:r>
            <a:endParaRPr lang="cs-CZ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bg-BG" sz="1800" b="1" strike="noStrike" spc="-1" dirty="0" smtClean="0">
              <a:solidFill>
                <a:srgbClr val="595959"/>
              </a:solidFill>
              <a:latin typeface="Myriad Pro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pc="-1" dirty="0" err="1" smtClean="0">
                <a:latin typeface="Myriad Pro Light" panose="020B0603030403020204" pitchFamily="34" charset="0"/>
              </a:rPr>
              <a:t>Съвременният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>
                <a:latin typeface="Myriad Pro Light" panose="020B0603030403020204" pitchFamily="34" charset="0"/>
              </a:rPr>
              <a:t>начин на живот </a:t>
            </a:r>
            <a:r>
              <a:rPr lang="ru-RU" spc="-1" dirty="0" smtClean="0">
                <a:latin typeface="Myriad Pro Light" panose="020B0603030403020204" pitchFamily="34" charset="0"/>
              </a:rPr>
              <a:t>се </a:t>
            </a:r>
            <a:r>
              <a:rPr lang="ru-RU" spc="-1" dirty="0" err="1" smtClean="0">
                <a:latin typeface="Myriad Pro Light" panose="020B0603030403020204" pitchFamily="34" charset="0"/>
              </a:rPr>
              <a:t>движи</a:t>
            </a:r>
            <a:r>
              <a:rPr lang="ru-RU" spc="-1" dirty="0" smtClean="0">
                <a:latin typeface="Myriad Pro Light" panose="020B0603030403020204" pitchFamily="34" charset="0"/>
              </a:rPr>
              <a:t> много </a:t>
            </a:r>
            <a:r>
              <a:rPr lang="ru-RU" spc="-1" dirty="0" err="1" smtClean="0">
                <a:latin typeface="Myriad Pro Light" panose="020B0603030403020204" pitchFamily="34" charset="0"/>
              </a:rPr>
              <a:t>бързо</a:t>
            </a:r>
            <a:r>
              <a:rPr lang="ru-RU" spc="-1" dirty="0" smtClean="0">
                <a:latin typeface="Myriad Pro Light" panose="020B0603030403020204" pitchFamily="34" charset="0"/>
              </a:rPr>
              <a:t>.</a:t>
            </a:r>
            <a:endParaRPr lang="ru-RU" spc="-1" dirty="0">
              <a:latin typeface="Myriad Pro Light" panose="020B0603030403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pc="-1" dirty="0" err="1" smtClean="0">
                <a:latin typeface="Myriad Pro Light" panose="020B0603030403020204" pitchFamily="34" charset="0"/>
              </a:rPr>
              <a:t>Обикновено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нямаме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време</a:t>
            </a:r>
            <a:r>
              <a:rPr lang="ru-RU" spc="-1" dirty="0" smtClean="0">
                <a:latin typeface="Myriad Pro Light" panose="020B0603030403020204" pitchFamily="34" charset="0"/>
              </a:rPr>
              <a:t> да </a:t>
            </a:r>
            <a:r>
              <a:rPr lang="ru-RU" spc="-1" dirty="0">
                <a:latin typeface="Myriad Pro Light" panose="020B0603030403020204" pitchFamily="34" charset="0"/>
              </a:rPr>
              <a:t>се храним спокойно, </a:t>
            </a:r>
            <a:r>
              <a:rPr lang="ru-RU" spc="-1" dirty="0" err="1">
                <a:latin typeface="Myriad Pro Light" panose="020B0603030403020204" pitchFamily="34" charset="0"/>
              </a:rPr>
              <a:t>така</a:t>
            </a:r>
            <a:r>
              <a:rPr lang="ru-RU" spc="-1" dirty="0">
                <a:latin typeface="Myriad Pro Light" panose="020B0603030403020204" pitchFamily="34" charset="0"/>
              </a:rPr>
              <a:t> че </a:t>
            </a:r>
            <a:r>
              <a:rPr lang="ru-RU" spc="-1" dirty="0" err="1">
                <a:latin typeface="Myriad Pro Light" panose="020B0603030403020204" pitchFamily="34" charset="0"/>
              </a:rPr>
              <a:t>вечеряме</a:t>
            </a:r>
            <a:r>
              <a:rPr lang="ru-RU" spc="-1" dirty="0">
                <a:latin typeface="Myriad Pro Light" panose="020B0603030403020204" pitchFamily="34" charset="0"/>
              </a:rPr>
              <a:t> в </a:t>
            </a:r>
            <a:r>
              <a:rPr lang="ru-RU" spc="-1" dirty="0" err="1">
                <a:latin typeface="Myriad Pro Light" panose="020B0603030403020204" pitchFamily="34" charset="0"/>
              </a:rPr>
              <a:t>ресторанти</a:t>
            </a:r>
            <a:r>
              <a:rPr lang="ru-RU" spc="-1" dirty="0">
                <a:latin typeface="Myriad Pro Light" panose="020B0603030403020204" pitchFamily="34" charset="0"/>
              </a:rPr>
              <a:t> или </a:t>
            </a:r>
            <a:r>
              <a:rPr lang="ru-RU" spc="-1" dirty="0" smtClean="0">
                <a:latin typeface="Myriad Pro Light" panose="020B0603030403020204" pitchFamily="34" charset="0"/>
              </a:rPr>
              <a:t>заведения </a:t>
            </a:r>
            <a:r>
              <a:rPr lang="ru-RU" spc="-1" dirty="0">
                <a:latin typeface="Myriad Pro Light" panose="020B0603030403020204" pitchFamily="34" charset="0"/>
              </a:rPr>
              <a:t>за </a:t>
            </a:r>
            <a:r>
              <a:rPr lang="ru-RU" spc="-1" dirty="0" err="1">
                <a:latin typeface="Myriad Pro Light" panose="020B0603030403020204" pitchFamily="34" charset="0"/>
              </a:rPr>
              <a:t>бързо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хранене</a:t>
            </a:r>
            <a:r>
              <a:rPr lang="ru-RU" spc="-1" dirty="0">
                <a:latin typeface="Myriad Pro Light" panose="020B0603030403020204" pitchFamily="34" charset="0"/>
              </a:rPr>
              <a:t>, </a:t>
            </a:r>
            <a:r>
              <a:rPr lang="ru-RU" spc="-1" dirty="0" err="1">
                <a:latin typeface="Myriad Pro Light" panose="020B0603030403020204" pitchFamily="34" charset="0"/>
              </a:rPr>
              <a:t>ядем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нездравословно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>
                <a:latin typeface="Myriad Pro Light" panose="020B0603030403020204" pitchFamily="34" charset="0"/>
              </a:rPr>
              <a:t>или </a:t>
            </a:r>
            <a:r>
              <a:rPr lang="ru-RU" spc="-1" dirty="0" smtClean="0">
                <a:latin typeface="Myriad Pro Light" panose="020B0603030403020204" pitchFamily="34" charset="0"/>
              </a:rPr>
              <a:t>в </a:t>
            </a:r>
            <a:r>
              <a:rPr lang="ru-RU" spc="-1" dirty="0" err="1" smtClean="0">
                <a:latin typeface="Myriad Pro Light" panose="020B0603030403020204" pitchFamily="34" charset="0"/>
              </a:rPr>
              <a:t>големи</a:t>
            </a:r>
            <a:r>
              <a:rPr lang="ru-RU" spc="-1" dirty="0" smtClean="0">
                <a:latin typeface="Myriad Pro Light" panose="020B0603030403020204" pitchFamily="34" charset="0"/>
              </a:rPr>
              <a:t> количества.</a:t>
            </a:r>
          </a:p>
          <a:p>
            <a:pPr algn="ctr">
              <a:lnSpc>
                <a:spcPct val="100000"/>
              </a:lnSpc>
            </a:pPr>
            <a:r>
              <a:rPr lang="ru-RU" spc="-1" dirty="0" err="1" smtClean="0">
                <a:latin typeface="Myriad Pro Light" panose="020B0603030403020204" pitchFamily="34" charset="0"/>
              </a:rPr>
              <a:t>Добавяйки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това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към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емоционалния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стрес</a:t>
            </a:r>
            <a:r>
              <a:rPr lang="ru-RU" spc="-1" dirty="0" smtClean="0">
                <a:latin typeface="Myriad Pro Light" panose="020B0603030403020204" pitchFamily="34" charset="0"/>
              </a:rPr>
              <a:t>, </a:t>
            </a:r>
            <a:r>
              <a:rPr lang="ru-RU" spc="-1" dirty="0" err="1" smtClean="0">
                <a:latin typeface="Myriad Pro Light" panose="020B0603030403020204" pitchFamily="34" charset="0"/>
              </a:rPr>
              <a:t>липсата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>
                <a:latin typeface="Myriad Pro Light" panose="020B0603030403020204" pitchFamily="34" charset="0"/>
              </a:rPr>
              <a:t>на </a:t>
            </a:r>
            <a:r>
              <a:rPr lang="ru-RU" spc="-1" dirty="0" err="1">
                <a:latin typeface="Myriad Pro Light" panose="020B0603030403020204" pitchFamily="34" charset="0"/>
              </a:rPr>
              <a:t>физическа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активност</a:t>
            </a:r>
            <a:r>
              <a:rPr lang="ru-RU" spc="-1" dirty="0">
                <a:latin typeface="Myriad Pro Light" panose="020B0603030403020204" pitchFamily="34" charset="0"/>
              </a:rPr>
              <a:t> и </a:t>
            </a:r>
            <a:r>
              <a:rPr lang="ru-RU" spc="-1" dirty="0" err="1" smtClean="0">
                <a:latin typeface="Myriad Pro Light" panose="020B0603030403020204" pitchFamily="34" charset="0"/>
              </a:rPr>
              <a:t>наднорменото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тегло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smtClean="0">
                <a:latin typeface="Myriad Pro Light" panose="020B0603030403020204" pitchFamily="34" charset="0"/>
              </a:rPr>
              <a:t>- </a:t>
            </a:r>
            <a:r>
              <a:rPr lang="ru-RU" spc="-1" dirty="0">
                <a:latin typeface="Myriad Pro Light" panose="020B0603030403020204" pitchFamily="34" charset="0"/>
              </a:rPr>
              <a:t>един </a:t>
            </a:r>
            <a:r>
              <a:rPr lang="ru-RU" spc="-1" dirty="0" err="1">
                <a:latin typeface="Myriad Pro Light" panose="020B0603030403020204" pitchFamily="34" charset="0"/>
              </a:rPr>
              <a:t>ден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може</a:t>
            </a:r>
            <a:r>
              <a:rPr lang="ru-RU" spc="-1" dirty="0">
                <a:latin typeface="Myriad Pro Light" panose="020B0603030403020204" pitchFamily="34" charset="0"/>
              </a:rPr>
              <a:t> да се </a:t>
            </a:r>
            <a:r>
              <a:rPr lang="ru-RU" spc="-1" dirty="0" err="1" smtClean="0">
                <a:latin typeface="Myriad Pro Light" panose="020B0603030403020204" pitchFamily="34" charset="0"/>
              </a:rPr>
              <a:t>събудите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със</a:t>
            </a:r>
            <a:endParaRPr lang="ru-RU" spc="-1" dirty="0" smtClean="0">
              <a:latin typeface="Myriad Pro Light" panose="020B0603030403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solidFill>
                  <a:srgbClr val="FF0000"/>
                </a:solidFill>
                <a:latin typeface="Myriad Pro Light" panose="020B0603030403020204" pitchFamily="34" charset="0"/>
              </a:rPr>
              <a:t>сериозни</a:t>
            </a:r>
            <a:r>
              <a:rPr lang="ru-RU" spc="-1" dirty="0" smtClean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solidFill>
                  <a:srgbClr val="FF0000"/>
                </a:solidFill>
                <a:latin typeface="Myriad Pro Light" panose="020B0603030403020204" pitchFamily="34" charset="0"/>
              </a:rPr>
              <a:t>здравословни</a:t>
            </a:r>
            <a:r>
              <a:rPr lang="ru-RU" spc="-1" dirty="0" smtClean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solidFill>
                  <a:srgbClr val="FF0000"/>
                </a:solidFill>
                <a:latin typeface="Myriad Pro Light" panose="020B0603030403020204" pitchFamily="34" charset="0"/>
              </a:rPr>
              <a:t>проблеми</a:t>
            </a:r>
            <a:r>
              <a:rPr lang="ru-RU" spc="-1" dirty="0" smtClean="0">
                <a:solidFill>
                  <a:srgbClr val="FF0000"/>
                </a:solidFill>
                <a:latin typeface="Myriad Pro Light" panose="020B0603030403020204" pitchFamily="34" charset="0"/>
              </a:rPr>
              <a:t>.</a:t>
            </a:r>
            <a:endParaRPr lang="cs-CZ" sz="1800" b="0" strike="noStrike" spc="-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-360" y="12060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Acerola </a:t>
            </a:r>
            <a:r>
              <a:rPr lang="bg-BG" sz="2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- череша</a:t>
            </a:r>
            <a:r>
              <a:rPr lang="cs-CZ" sz="2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,</a:t>
            </a:r>
            <a:r>
              <a:rPr lang="bg-BG" sz="2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богата на Витамин </a:t>
            </a:r>
            <a:r>
              <a:rPr lang="cs-CZ" sz="2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C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86996" y="1229641"/>
            <a:ext cx="618372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cs-CZ" sz="1800" b="0" strike="noStrike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Acerola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храст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който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произхожда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Централна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Америка, с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приятни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на вкус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червени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череши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Acerola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е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изключително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богата на витамин С. 100 g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плодове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(около 20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череши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)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съдържат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1677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mg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витамин C,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така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че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повече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от 2000% от NRV.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Сравнителен 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анализ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различни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11 плода показа, че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ацеролата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има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най-високата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антиоксидантна сила сред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тях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Corbel"/>
              <a:ea typeface="宋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Поради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това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може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да се 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приема, че </a:t>
            </a: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тя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повишава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имунитета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Традиционните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приложения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включват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лечение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диария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кашлица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настинки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Като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стягащо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средство,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черешата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ацерола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е полезна за лечение на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кожни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проблеми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насърчаване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еластичността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кожата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подпомагане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храносмилателни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проблеми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Corbel"/>
              <a:ea typeface="宋体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6194246" y="880467"/>
            <a:ext cx="2463192" cy="22402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Плод - </a:t>
            </a:r>
            <a:r>
              <a:rPr lang="ru-RU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Ацерола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, с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високо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съдържание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естествено</a:t>
            </a:r>
            <a:r>
              <a:rPr lang="ru-RU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витамин С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-640542" y="140421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 algn="ctr">
              <a:lnSpc>
                <a:spcPct val="100000"/>
              </a:lnSpc>
            </a:pP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Глог </a:t>
            </a: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– естествен източник, в помощ на нашата храносмилателна система;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53440" y="1022593"/>
            <a:ext cx="6264806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Глогът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представлява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- 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малки,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червени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плодове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които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растат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по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дървета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храсти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могат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да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бъдат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намерени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в Европа,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Северна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Америка и Азия.</a:t>
            </a:r>
            <a:endParaRPr lang="bg-BG" sz="1600" b="0" strike="noStrike" spc="-1" dirty="0" smtClean="0">
              <a:solidFill>
                <a:srgbClr val="595959"/>
              </a:solidFill>
              <a:latin typeface="Corbel"/>
              <a:ea typeface="宋体"/>
            </a:endParaRPr>
          </a:p>
          <a:p>
            <a:pPr marL="720"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Векове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наред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глогът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се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използва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билков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лек за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храносмилателни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проблеми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сърдечна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недостатъчност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високо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кръвно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налягане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Плодът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глог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е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ключова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част </a:t>
            </a:r>
            <a:r>
              <a:rPr lang="ru-RU" sz="1600" b="1" spc="-1" dirty="0" smtClean="0">
                <a:solidFill>
                  <a:srgbClr val="595959"/>
                </a:solidFill>
                <a:latin typeface="Corbel"/>
                <a:ea typeface="宋体"/>
              </a:rPr>
              <a:t>за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традиционната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китайска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медицина</a:t>
            </a:r>
            <a:r>
              <a:rPr lang="ru-RU" sz="1600" b="1" spc="-1" dirty="0" smtClean="0">
                <a:solidFill>
                  <a:srgbClr val="595959"/>
                </a:solidFill>
                <a:latin typeface="Corbel"/>
                <a:ea typeface="宋体"/>
              </a:rPr>
              <a:t>. </a:t>
            </a:r>
            <a:r>
              <a:rPr lang="ru-RU" sz="1600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Топъл</a:t>
            </a:r>
            <a:r>
              <a:rPr lang="ru-RU" sz="1600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по природа, кисел и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сладък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на вкус, той е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насочен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към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далака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стомаха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сърцето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черния</a:t>
            </a:r>
            <a:r>
              <a:rPr lang="ru-RU" sz="1600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b="1" spc="-1" dirty="0" err="1">
                <a:solidFill>
                  <a:srgbClr val="595959"/>
                </a:solidFill>
                <a:latin typeface="Corbel"/>
                <a:ea typeface="宋体"/>
              </a:rPr>
              <a:t>дроб</a:t>
            </a:r>
            <a:r>
              <a:rPr lang="ru-RU" sz="1600" b="1" spc="-1" dirty="0" smtClean="0">
                <a:solidFill>
                  <a:srgbClr val="595959"/>
                </a:solidFill>
                <a:latin typeface="Corbel"/>
                <a:ea typeface="宋体"/>
              </a:rPr>
              <a:t>.</a:t>
            </a:r>
          </a:p>
          <a:p>
            <a:pPr marL="720"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Притежава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свойства за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придвижване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храната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стимулира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храносмилателните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ензими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плодовете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z="1600" spc="-1" dirty="0" err="1" smtClean="0">
                <a:solidFill>
                  <a:srgbClr val="595959"/>
                </a:solidFill>
                <a:latin typeface="Corbel"/>
                <a:ea typeface="宋体"/>
              </a:rPr>
              <a:t>глог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се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препоръчват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облекчаване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стагнацията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храната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подпомагане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храносмилането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В TCM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глогът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е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основната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билка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използвана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за лечение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мастни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чернодробни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заболявания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. Той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демонстрира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ефикасност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при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понижаване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холестерола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в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кръвта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z="1600" spc="-1" dirty="0" smtClean="0">
                <a:solidFill>
                  <a:srgbClr val="595959"/>
                </a:solidFill>
                <a:latin typeface="Corbel"/>
                <a:ea typeface="宋体"/>
              </a:rPr>
              <a:t>при риск 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от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хипертония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сърдечни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600" spc="-1" dirty="0" err="1">
                <a:solidFill>
                  <a:srgbClr val="595959"/>
                </a:solidFill>
                <a:latin typeface="Corbel"/>
                <a:ea typeface="宋体"/>
              </a:rPr>
              <a:t>заболявания</a:t>
            </a:r>
            <a:r>
              <a:rPr lang="ru-RU" sz="16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6116125" y="1030118"/>
            <a:ext cx="2449033" cy="17553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Глог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- с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високо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съдържание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полифенолни</a:t>
            </a:r>
            <a:r>
              <a:rPr lang="ru-RU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pc="-1" dirty="0" err="1">
                <a:solidFill>
                  <a:srgbClr val="FFFFFF"/>
                </a:solidFill>
                <a:latin typeface="Myriad Pro"/>
                <a:ea typeface="微软雅黑"/>
              </a:rPr>
              <a:t>антиоксиданти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53440" y="112474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Усилвател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имунитета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с 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Витамин D3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69550" y="1135942"/>
            <a:ext cx="6261120" cy="4861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Витамин 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D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подпомага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имунитета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помага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предотвратяване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респираторни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инфекции при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деца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възрастни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Витамин D е важен за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поддържането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здравословен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баланс на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чревната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микрофлора и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подобрява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стомашно-чревните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разстройства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</a:p>
          <a:p>
            <a:pPr marL="720">
              <a:lnSpc>
                <a:spcPct val="100000"/>
              </a:lnSpc>
            </a:pPr>
            <a:endParaRPr lang="ru-RU" sz="1700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720">
              <a:lnSpc>
                <a:spcPct val="100000"/>
              </a:lnSpc>
            </a:pP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Слънцето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е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ефективен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начин за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получаване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 витамин D, но много хора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нямат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достъп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до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слънце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през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по-голямата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част от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годината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</a:p>
          <a:p>
            <a:pPr marL="720">
              <a:lnSpc>
                <a:spcPct val="100000"/>
              </a:lnSpc>
            </a:pPr>
            <a:endParaRPr lang="ru-RU" sz="1700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720">
              <a:lnSpc>
                <a:spcPct val="100000"/>
              </a:lnSpc>
            </a:pP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За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възрастни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хора и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деца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набавянето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 витамин D от храни или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хранителни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добавки е абсолютно необходимо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през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зимата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</a:p>
          <a:p>
            <a:pPr marL="720">
              <a:lnSpc>
                <a:spcPct val="100000"/>
              </a:lnSpc>
            </a:pPr>
            <a:endParaRPr lang="ru-RU" sz="1700" spc="-1" dirty="0">
              <a:solidFill>
                <a:srgbClr val="595959"/>
              </a:solidFill>
              <a:latin typeface="Corbel"/>
              <a:ea typeface="宋体"/>
            </a:endParaRPr>
          </a:p>
          <a:p>
            <a:pPr marL="720">
              <a:lnSpc>
                <a:spcPct val="100000"/>
              </a:lnSpc>
            </a:pP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Витамин D3 (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холекалциферол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) е необходим за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изграждането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поддържането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здрави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кости. Той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помага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усвояването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sz="1700" spc="-1" dirty="0" err="1">
                <a:solidFill>
                  <a:srgbClr val="595959"/>
                </a:solidFill>
                <a:latin typeface="Corbel"/>
                <a:ea typeface="宋体"/>
              </a:rPr>
              <a:t>калций</a:t>
            </a:r>
            <a:r>
              <a:rPr lang="ru-RU" sz="1700" spc="-1" dirty="0">
                <a:solidFill>
                  <a:srgbClr val="595959"/>
                </a:solidFill>
                <a:latin typeface="Corbel"/>
                <a:ea typeface="宋体"/>
              </a:rPr>
              <a:t> и фосфор.</a:t>
            </a:r>
            <a:endParaRPr lang="cs-CZ" sz="1700" b="0" strike="noStrike" spc="-1" dirty="0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6121717" y="1010107"/>
            <a:ext cx="2151000" cy="17553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500% </a:t>
            </a:r>
            <a:r>
              <a:rPr lang="bg-BG" sz="20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от</a:t>
            </a:r>
          </a:p>
          <a:p>
            <a:pPr algn="ctr">
              <a:lnSpc>
                <a:spcPct val="120000"/>
              </a:lnSpc>
            </a:pPr>
            <a:r>
              <a:rPr lang="bg-BG" sz="20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Витамин</a:t>
            </a:r>
            <a:r>
              <a:rPr lang="cs-CZ" sz="20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latin typeface="Myriad Pro"/>
                <a:ea typeface="微软雅黑"/>
              </a:rPr>
              <a:t>D3</a:t>
            </a: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-276837" y="145364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371600">
              <a:lnSpc>
                <a:spcPct val="100000"/>
              </a:lnSpc>
            </a:pP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Ксилитолов естествен подсладител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4160" y="1721520"/>
            <a:ext cx="6117120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Ксилитолът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е естествен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подсладител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от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бреза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който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се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среща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в много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други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плодове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зеленчуци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Corbel"/>
              <a:ea typeface="宋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Corbel"/>
                <a:ea typeface="宋体"/>
              </a:rPr>
              <a:t>Ксилитолът</a:t>
            </a:r>
            <a:r>
              <a:rPr lang="ru-RU" b="1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не води до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покачване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кръвната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захар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така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че за хора с диабет или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затлъстяване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той е отлична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алтернатива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Corbel"/>
                <a:ea typeface="宋体"/>
              </a:rPr>
              <a:t>захарта</a:t>
            </a:r>
            <a:r>
              <a:rPr lang="ru-RU" b="1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Също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така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може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да се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счита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подходящ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за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отслабване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подсладител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тъй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съдържа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40%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по-малко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калории от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захарта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Corbel"/>
                <a:ea typeface="宋体"/>
              </a:rPr>
              <a:t>Ксилитолът</a:t>
            </a:r>
            <a:r>
              <a:rPr lang="ru-RU" spc="-1" dirty="0" smtClean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също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така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храни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полезните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бактерии в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червата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действайки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разтворими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фибри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подобрявайки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вашето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храносмилателно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Corbel"/>
                <a:ea typeface="宋体"/>
              </a:rPr>
              <a:t>здраве</a:t>
            </a:r>
            <a:r>
              <a:rPr lang="ru-RU" spc="-1" dirty="0">
                <a:solidFill>
                  <a:srgbClr val="595959"/>
                </a:solidFill>
                <a:latin typeface="Corbel"/>
                <a:ea typeface="宋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Corbel"/>
              <a:ea typeface="宋体"/>
            </a:endParaRPr>
          </a:p>
          <a:p>
            <a:pPr marL="720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6516000" y="238320"/>
            <a:ext cx="2151000" cy="17553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pc="-1" dirty="0" err="1">
                <a:solidFill>
                  <a:srgbClr val="000000"/>
                </a:solidFill>
                <a:latin typeface="Myriad Pro"/>
                <a:ea typeface="微软雅黑"/>
              </a:rPr>
              <a:t>Ксилитол</a:t>
            </a:r>
            <a:r>
              <a:rPr lang="ru-RU" spc="-1" dirty="0">
                <a:solidFill>
                  <a:srgbClr val="000000"/>
                </a:solidFill>
                <a:latin typeface="Myriad Pro"/>
                <a:ea typeface="微软雅黑"/>
              </a:rPr>
              <a:t> - естествен </a:t>
            </a:r>
            <a:r>
              <a:rPr lang="ru-RU" spc="-1" dirty="0" err="1">
                <a:solidFill>
                  <a:srgbClr val="000000"/>
                </a:solidFill>
                <a:latin typeface="Myriad Pro"/>
                <a:ea typeface="微软雅黑"/>
              </a:rPr>
              <a:t>подсладител</a:t>
            </a:r>
            <a:r>
              <a:rPr lang="ru-RU" spc="-1" dirty="0">
                <a:solidFill>
                  <a:srgbClr val="000000"/>
                </a:solidFill>
                <a:latin typeface="Myriad Pro"/>
                <a:ea typeface="微软雅黑"/>
              </a:rPr>
              <a:t> от </a:t>
            </a:r>
            <a:r>
              <a:rPr lang="ru-RU" spc="-1" dirty="0" err="1">
                <a:solidFill>
                  <a:srgbClr val="000000"/>
                </a:solidFill>
                <a:latin typeface="Myriad Pro"/>
                <a:ea typeface="微软雅黑"/>
              </a:rPr>
              <a:t>бреза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178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800" spc="-1" dirty="0">
                <a:solidFill>
                  <a:srgbClr val="FFFFFF"/>
                </a:solidFill>
                <a:latin typeface="Myriad Pro"/>
                <a:ea typeface="微软雅黑"/>
              </a:rPr>
              <a:t>Подходящ </a:t>
            </a: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за: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6200640" y="378864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3203640" y="378900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3203640" y="146952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206640" y="378792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206640" y="146952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6" name="图片 2"/>
          <p:cNvPicPr/>
          <p:nvPr/>
        </p:nvPicPr>
        <p:blipFill>
          <a:blip r:embed="rId4"/>
          <a:stretch/>
        </p:blipFill>
        <p:spPr>
          <a:xfrm>
            <a:off x="293760" y="1811880"/>
            <a:ext cx="1348920" cy="1161000"/>
          </a:xfrm>
          <a:prstGeom prst="rect">
            <a:avLst/>
          </a:prstGeom>
          <a:ln>
            <a:noFill/>
          </a:ln>
        </p:spPr>
      </p:pic>
      <p:pic>
        <p:nvPicPr>
          <p:cNvPr id="217" name="图片 3"/>
          <p:cNvPicPr/>
          <p:nvPr/>
        </p:nvPicPr>
        <p:blipFill>
          <a:blip r:embed="rId5"/>
          <a:stretch/>
        </p:blipFill>
        <p:spPr>
          <a:xfrm>
            <a:off x="293760" y="4149000"/>
            <a:ext cx="1312920" cy="1176480"/>
          </a:xfrm>
          <a:prstGeom prst="rect">
            <a:avLst/>
          </a:prstGeom>
          <a:ln>
            <a:noFill/>
          </a:ln>
        </p:spPr>
      </p:pic>
      <p:pic>
        <p:nvPicPr>
          <p:cNvPr id="218" name="图片 5"/>
          <p:cNvPicPr/>
          <p:nvPr/>
        </p:nvPicPr>
        <p:blipFill>
          <a:blip r:embed="rId6"/>
          <a:stretch/>
        </p:blipFill>
        <p:spPr>
          <a:xfrm>
            <a:off x="3250800" y="4070518"/>
            <a:ext cx="1116360" cy="1143360"/>
          </a:xfrm>
          <a:prstGeom prst="rect">
            <a:avLst/>
          </a:prstGeom>
          <a:ln>
            <a:noFill/>
          </a:ln>
        </p:spPr>
      </p:pic>
      <p:sp>
        <p:nvSpPr>
          <p:cNvPr id="219" name="CustomShape 7"/>
          <p:cNvSpPr/>
          <p:nvPr/>
        </p:nvSpPr>
        <p:spPr>
          <a:xfrm>
            <a:off x="6200640" y="1469520"/>
            <a:ext cx="2735280" cy="1748880"/>
          </a:xfrm>
          <a:prstGeom prst="roundRect">
            <a:avLst>
              <a:gd name="adj" fmla="val 12535"/>
            </a:avLst>
          </a:prstGeom>
          <a:noFill/>
          <a:ln w="6480">
            <a:solidFill>
              <a:srgbClr val="068A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图片 15"/>
          <p:cNvPicPr/>
          <p:nvPr/>
        </p:nvPicPr>
        <p:blipFill>
          <a:blip r:embed="rId7"/>
          <a:stretch/>
        </p:blipFill>
        <p:spPr>
          <a:xfrm>
            <a:off x="6233760" y="1796040"/>
            <a:ext cx="1425600" cy="1161000"/>
          </a:xfrm>
          <a:prstGeom prst="rect">
            <a:avLst/>
          </a:prstGeom>
          <a:ln>
            <a:noFill/>
          </a:ln>
        </p:spPr>
      </p:pic>
      <p:sp>
        <p:nvSpPr>
          <p:cNvPr id="221" name="CustomShape 8"/>
          <p:cNvSpPr/>
          <p:nvPr/>
        </p:nvSpPr>
        <p:spPr>
          <a:xfrm>
            <a:off x="1607760" y="1658850"/>
            <a:ext cx="13341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Хора с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чревна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дисфункция, запек,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диария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и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подуване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на </a:t>
            </a:r>
            <a:r>
              <a:rPr lang="ru-RU" sz="1400" spc="-1" dirty="0" err="1" smtClean="0">
                <a:solidFill>
                  <a:srgbClr val="595959"/>
                </a:solidFill>
                <a:ea typeface="微软雅黑"/>
              </a:rPr>
              <a:t>корема</a:t>
            </a:r>
            <a:r>
              <a:rPr lang="ru-RU" sz="1400" spc="-1" dirty="0" smtClean="0">
                <a:solidFill>
                  <a:srgbClr val="595959"/>
                </a:solidFill>
                <a:ea typeface="微软雅黑"/>
              </a:rPr>
              <a:t>;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222" name="CustomShape 9"/>
          <p:cNvSpPr/>
          <p:nvPr/>
        </p:nvSpPr>
        <p:spPr>
          <a:xfrm>
            <a:off x="4400904" y="3787920"/>
            <a:ext cx="1730728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Хората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с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висока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кръвна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захар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, висок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холестерол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и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кръвно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налягане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изложени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на риск от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сърдечни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заболявания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cs-CZ" sz="1400" b="0" strike="noStrike" spc="-1" dirty="0">
                <a:solidFill>
                  <a:srgbClr val="595959"/>
                </a:solidFill>
                <a:latin typeface="Arial"/>
                <a:ea typeface="宋体"/>
              </a:rPr>
              <a:t> 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223" name="CustomShape 10"/>
          <p:cNvSpPr/>
          <p:nvPr/>
        </p:nvSpPr>
        <p:spPr>
          <a:xfrm>
            <a:off x="1574280" y="3787920"/>
            <a:ext cx="13136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Хора,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които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се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нуждаят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от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детоксикация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и защита на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кожата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черния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дроб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и </a:t>
            </a:r>
            <a:r>
              <a:rPr lang="ru-RU" sz="1400" spc="-1" dirty="0" err="1" smtClean="0">
                <a:solidFill>
                  <a:srgbClr val="595959"/>
                </a:solidFill>
                <a:ea typeface="微软雅黑"/>
              </a:rPr>
              <a:t>червата</a:t>
            </a:r>
            <a:r>
              <a:rPr lang="ru-RU" sz="1400" spc="-1" dirty="0" smtClean="0">
                <a:solidFill>
                  <a:srgbClr val="595959"/>
                </a:solidFill>
                <a:ea typeface="微软雅黑"/>
              </a:rPr>
              <a:t>;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224" name="CustomShape 11"/>
          <p:cNvSpPr/>
          <p:nvPr/>
        </p:nvSpPr>
        <p:spPr>
          <a:xfrm>
            <a:off x="4550760" y="1469326"/>
            <a:ext cx="15008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Работниците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които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водят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стресиращ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заседнал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живот, не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спортуват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и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лесно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ea typeface="微软雅黑"/>
              </a:rPr>
              <a:t>наддават</a:t>
            </a:r>
            <a:r>
              <a:rPr lang="ru-RU" sz="1400" spc="-1" dirty="0">
                <a:solidFill>
                  <a:srgbClr val="595959"/>
                </a:solidFill>
                <a:ea typeface="微软雅黑"/>
              </a:rPr>
              <a:t> на </a:t>
            </a:r>
            <a:r>
              <a:rPr lang="ru-RU" sz="1400" spc="-1" dirty="0" err="1" smtClean="0">
                <a:solidFill>
                  <a:srgbClr val="595959"/>
                </a:solidFill>
                <a:ea typeface="微软雅黑"/>
              </a:rPr>
              <a:t>тегло</a:t>
            </a:r>
            <a:r>
              <a:rPr lang="ru-RU" sz="1400" spc="-1" dirty="0" smtClean="0">
                <a:solidFill>
                  <a:srgbClr val="595959"/>
                </a:solidFill>
                <a:ea typeface="微软雅黑"/>
              </a:rPr>
              <a:t>;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225" name="CustomShape 12"/>
          <p:cNvSpPr/>
          <p:nvPr/>
        </p:nvSpPr>
        <p:spPr>
          <a:xfrm>
            <a:off x="7568280" y="1551128"/>
            <a:ext cx="1409040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Възрастни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хора,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които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са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изложени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на риск от остеопороза и рак на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дебелото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черво</a:t>
            </a:r>
            <a:endParaRPr lang="cs-CZ" sz="1400" b="0" strike="noStrike" spc="-1" dirty="0">
              <a:latin typeface="Arial"/>
            </a:endParaRPr>
          </a:p>
        </p:txBody>
      </p:sp>
      <p:pic>
        <p:nvPicPr>
          <p:cNvPr id="226" name="Picture 46"/>
          <p:cNvPicPr/>
          <p:nvPr/>
        </p:nvPicPr>
        <p:blipFill>
          <a:blip r:embed="rId8"/>
          <a:stretch/>
        </p:blipFill>
        <p:spPr>
          <a:xfrm>
            <a:off x="3257280" y="1755720"/>
            <a:ext cx="1305000" cy="1217160"/>
          </a:xfrm>
          <a:prstGeom prst="rect">
            <a:avLst/>
          </a:prstGeom>
          <a:ln>
            <a:noFill/>
          </a:ln>
        </p:spPr>
      </p:pic>
      <p:sp>
        <p:nvSpPr>
          <p:cNvPr id="227" name="CustomShape 13"/>
          <p:cNvSpPr/>
          <p:nvPr/>
        </p:nvSpPr>
        <p:spPr>
          <a:xfrm>
            <a:off x="7590616" y="3787920"/>
            <a:ext cx="134028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Всички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деца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които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трябва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да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подобрят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имунитета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си и да предотвратят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сезонните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инфекции</a:t>
            </a:r>
            <a:endParaRPr lang="cs-CZ" sz="1400" b="0" strike="noStrike" spc="-1" dirty="0">
              <a:latin typeface="Arial"/>
            </a:endParaRPr>
          </a:p>
        </p:txBody>
      </p:sp>
      <p:pic>
        <p:nvPicPr>
          <p:cNvPr id="228" name="Picture 8"/>
          <p:cNvPicPr/>
          <p:nvPr/>
        </p:nvPicPr>
        <p:blipFill>
          <a:blip r:embed="rId9"/>
          <a:stretch/>
        </p:blipFill>
        <p:spPr>
          <a:xfrm>
            <a:off x="6254640" y="4104554"/>
            <a:ext cx="1229040" cy="1181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17446" y="153753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400" spc="-1" dirty="0">
                <a:solidFill>
                  <a:srgbClr val="FFFFFF"/>
                </a:solidFill>
                <a:latin typeface="Myriad Pro"/>
                <a:ea typeface="微软雅黑"/>
              </a:rPr>
              <a:t>Обобщение </a:t>
            </a:r>
            <a:r>
              <a:rPr lang="bg-BG" sz="24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и препоръчителен дневен прием: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237200" y="1022030"/>
            <a:ext cx="4570560" cy="9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bg-BG" sz="1400" b="1" spc="-1" dirty="0">
                <a:solidFill>
                  <a:srgbClr val="068A36"/>
                </a:solidFill>
                <a:latin typeface="Myriad Pro"/>
                <a:ea typeface="Calibri"/>
              </a:rPr>
              <a:t>Нетно съдържание </a:t>
            </a:r>
            <a:r>
              <a:rPr lang="cs-CZ" sz="1400" b="1" strike="noStrike" spc="-1" dirty="0" smtClean="0">
                <a:solidFill>
                  <a:srgbClr val="068A36"/>
                </a:solidFill>
                <a:latin typeface="Myriad Pro"/>
                <a:ea typeface="Calibri"/>
              </a:rPr>
              <a:t>: </a:t>
            </a:r>
            <a:r>
              <a:rPr lang="cs-CZ" sz="1400" b="0" strike="noStrike" spc="-1" dirty="0">
                <a:solidFill>
                  <a:srgbClr val="595959"/>
                </a:solidFill>
                <a:latin typeface="Myriad Pro"/>
                <a:ea typeface="Calibri"/>
              </a:rPr>
              <a:t>96 g (60 </a:t>
            </a:r>
            <a:r>
              <a:rPr lang="bg-BG" sz="1400" b="0" strike="noStrike" spc="-1" dirty="0" smtClean="0">
                <a:solidFill>
                  <a:srgbClr val="595959"/>
                </a:solidFill>
                <a:latin typeface="Myriad Pro"/>
                <a:ea typeface="Calibri"/>
              </a:rPr>
              <a:t>таблетки</a:t>
            </a:r>
            <a:r>
              <a:rPr lang="cs-CZ" sz="1400" b="0" strike="noStrike" spc="-1" dirty="0" smtClean="0">
                <a:solidFill>
                  <a:srgbClr val="595959"/>
                </a:solidFill>
                <a:latin typeface="Myriad Pro"/>
                <a:ea typeface="Calibri"/>
              </a:rPr>
              <a:t> </a:t>
            </a:r>
            <a:r>
              <a:rPr lang="cs-CZ" sz="1400" b="0" strike="noStrike" spc="-1" dirty="0">
                <a:solidFill>
                  <a:srgbClr val="595959"/>
                </a:solidFill>
                <a:latin typeface="Myriad Pro"/>
                <a:ea typeface="Calibri"/>
              </a:rPr>
              <a:t>x 1,6 g).</a:t>
            </a:r>
            <a:r>
              <a:rPr lang="cs-CZ" sz="1400" b="1" strike="noStrike" spc="-1" dirty="0">
                <a:solidFill>
                  <a:srgbClr val="595959"/>
                </a:solidFill>
                <a:latin typeface="Myriad Pro"/>
                <a:ea typeface="Calibri"/>
              </a:rPr>
              <a:t> </a:t>
            </a:r>
            <a:endParaRPr lang="cs-CZ" sz="14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bg-BG" sz="1400" b="1" strike="noStrike" spc="-1" dirty="0" smtClean="0">
                <a:solidFill>
                  <a:srgbClr val="068A36"/>
                </a:solidFill>
                <a:latin typeface="Myriad Pro"/>
                <a:ea typeface="Calibri"/>
              </a:rPr>
              <a:t>Препоръчителна дневна доза</a:t>
            </a:r>
            <a:r>
              <a:rPr lang="cs-CZ" sz="1400" b="1" strike="noStrike" spc="-1" dirty="0" smtClean="0">
                <a:solidFill>
                  <a:srgbClr val="068A36"/>
                </a:solidFill>
                <a:latin typeface="Myriad Pro"/>
                <a:ea typeface="Calibri"/>
              </a:rPr>
              <a:t>: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Calibri"/>
              </a:rPr>
              <a:t>дъвчете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Calibri"/>
              </a:rPr>
              <a:t> 1-3 таблетки 2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Calibri"/>
              </a:rPr>
              <a:t>пъти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Calibri"/>
              </a:rPr>
              <a:t> на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Calibri"/>
              </a:rPr>
              <a:t>ден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Calibri"/>
              </a:rPr>
              <a:t> </a:t>
            </a: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Calibri"/>
              </a:rPr>
              <a:t>( максимум до 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Calibri"/>
              </a:rPr>
              <a:t>6 таблетки на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Calibri"/>
              </a:rPr>
              <a:t>ден</a:t>
            </a: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Calibri"/>
              </a:rPr>
              <a:t>). </a:t>
            </a:r>
            <a:endParaRPr lang="cs-CZ" sz="1400" b="0" strike="noStrike" spc="-1" dirty="0">
              <a:latin typeface="Arial"/>
            </a:endParaRPr>
          </a:p>
        </p:txBody>
      </p:sp>
      <p:graphicFrame>
        <p:nvGraphicFramePr>
          <p:cNvPr id="231" name="Table 3"/>
          <p:cNvGraphicFramePr/>
          <p:nvPr>
            <p:extLst>
              <p:ext uri="{D42A27DB-BD31-4B8C-83A1-F6EECF244321}">
                <p14:modId xmlns:p14="http://schemas.microsoft.com/office/powerpoint/2010/main" val="1089321238"/>
              </p:ext>
            </p:extLst>
          </p:nvPr>
        </p:nvGraphicFramePr>
        <p:xfrm>
          <a:off x="4303232" y="1925707"/>
          <a:ext cx="4571640" cy="4287520"/>
        </p:xfrm>
        <a:graphic>
          <a:graphicData uri="http://schemas.openxmlformats.org/drawingml/2006/table">
            <a:tbl>
              <a:tblPr/>
              <a:tblGrid>
                <a:gridCol w="25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 dirty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 </a:t>
                      </a: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съдържание: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в</a:t>
                      </a:r>
                      <a:r>
                        <a:rPr lang="cs-CZ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 </a:t>
                      </a:r>
                      <a:r>
                        <a:rPr lang="cs-CZ" sz="1400" b="0" strike="noStrike" spc="-1" dirty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6 </a:t>
                      </a: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таблетки</a:t>
                      </a:r>
                      <a:r>
                        <a:rPr lang="cs-CZ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 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Полидекстроза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1500 mg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IM-</a:t>
                      </a: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олигозахариди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1488 mg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Ябълков плодов прах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1440 mg 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Акациева дъвка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1140 mg 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Овесени</a:t>
                      </a:r>
                      <a:r>
                        <a:rPr lang="bg-BG" sz="1400" b="0" strike="noStrike" spc="-1" baseline="0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 </a:t>
                      </a: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зърна на прах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600 mg 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Прах от </a:t>
                      </a:r>
                      <a:r>
                        <a:rPr lang="ru-RU" sz="1400" b="0" strike="noStrike" spc="-1" dirty="0" err="1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плодове</a:t>
                      </a:r>
                      <a:r>
                        <a:rPr lang="ru-RU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 на </a:t>
                      </a:r>
                      <a:r>
                        <a:rPr lang="ru-RU" sz="1400" b="0" strike="noStrike" spc="-1" dirty="0" err="1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глог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546 mg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400" b="0" strike="noStrike" spc="-1" dirty="0" err="1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Екстракт</a:t>
                      </a:r>
                      <a:r>
                        <a:rPr lang="ru-RU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 от </a:t>
                      </a:r>
                      <a:r>
                        <a:rPr lang="ru-RU" sz="1400" b="0" strike="noStrike" spc="-1" dirty="0" err="1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плодове</a:t>
                      </a:r>
                      <a:r>
                        <a:rPr lang="ru-RU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 на </a:t>
                      </a:r>
                      <a:r>
                        <a:rPr lang="ru-RU" sz="1400" b="0" strike="noStrike" spc="-1" dirty="0" err="1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Ацерола</a:t>
                      </a:r>
                      <a:endParaRPr lang="ru-RU" sz="1400" b="0" strike="noStrike" spc="-1" dirty="0" smtClean="0">
                        <a:solidFill>
                          <a:srgbClr val="595959"/>
                        </a:solidFill>
                        <a:latin typeface="Myriad Pro"/>
                        <a:ea typeface="Calibri"/>
                      </a:endParaRPr>
                    </a:p>
                    <a:p>
                      <a:pPr marL="343080" indent="-341640">
                        <a:lnSpc>
                          <a:spcPct val="115000"/>
                        </a:lnSpc>
                        <a:spcAft>
                          <a:spcPts val="1001"/>
                        </a:spcAft>
                        <a:buClr>
                          <a:srgbClr val="595959"/>
                        </a:buClr>
                        <a:buFont typeface="Times New Roman"/>
                        <a:buChar char="-"/>
                      </a:pPr>
                      <a:r>
                        <a:rPr lang="ru-RU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витамин </a:t>
                      </a:r>
                      <a:r>
                        <a:rPr lang="en-US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C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288 mg</a:t>
                      </a:r>
                      <a:endParaRPr lang="cs-CZ" sz="14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15000"/>
                        </a:lnSpc>
                        <a:spcAft>
                          <a:spcPts val="1001"/>
                        </a:spcAft>
                        <a:buClr>
                          <a:srgbClr val="595959"/>
                        </a:buClr>
                        <a:buFont typeface="Times New Roman"/>
                        <a:buChar char="-"/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144 mg*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Морков корен на прах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78 mg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Витамин</a:t>
                      </a:r>
                      <a:r>
                        <a:rPr lang="cs-CZ" sz="14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 </a:t>
                      </a:r>
                      <a:r>
                        <a:rPr lang="cs-CZ" sz="1400" b="0" strike="noStrike" spc="-1" dirty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D3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Times New Roman"/>
                        </a:rPr>
                        <a:t>25 µ</a:t>
                      </a:r>
                      <a:r>
                        <a:rPr lang="cs-CZ" sz="1400" b="0" strike="noStrike" spc="-1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g (1000 IU)**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bg-BG" sz="12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* 180% и ** 500% от </a:t>
                      </a:r>
                      <a:r>
                        <a:rPr lang="cs-CZ" sz="12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NRV (Nutrient Reference Value) </a:t>
                      </a:r>
                      <a:r>
                        <a:rPr lang="bg-BG" sz="1200" b="0" strike="noStrike" spc="-1" dirty="0" smtClean="0">
                          <a:solidFill>
                            <a:srgbClr val="595959"/>
                          </a:solidFill>
                          <a:latin typeface="Myriad Pro"/>
                          <a:ea typeface="Calibri"/>
                        </a:rPr>
                        <a:t>в 6 таблетки</a:t>
                      </a:r>
                      <a:endParaRPr lang="cs-CZ" sz="12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2"/>
          <p:cNvSpPr/>
          <p:nvPr/>
        </p:nvSpPr>
        <p:spPr>
          <a:xfrm>
            <a:off x="165818" y="2112896"/>
            <a:ext cx="5020200" cy="3283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err="1" smtClean="0">
                <a:latin typeface="Myriad Pro Light" panose="020B0603030403020204" pitchFamily="34" charset="0"/>
              </a:rPr>
              <a:t>Този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стресиращ</a:t>
            </a:r>
            <a:r>
              <a:rPr lang="ru-RU" spc="-1" dirty="0">
                <a:latin typeface="Myriad Pro Light" panose="020B0603030403020204" pitchFamily="34" charset="0"/>
              </a:rPr>
              <a:t> начин на живот, </a:t>
            </a:r>
            <a:r>
              <a:rPr lang="ru-RU" spc="-1" dirty="0" err="1">
                <a:latin typeface="Myriad Pro Light" panose="020B0603030403020204" pitchFamily="34" charset="0"/>
              </a:rPr>
              <a:t>лоши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хранителни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навици</a:t>
            </a:r>
            <a:r>
              <a:rPr lang="ru-RU" spc="-1" dirty="0">
                <a:latin typeface="Myriad Pro Light" panose="020B0603030403020204" pitchFamily="34" charset="0"/>
              </a:rPr>
              <a:t> и </a:t>
            </a:r>
            <a:r>
              <a:rPr lang="ru-RU" spc="-1" dirty="0" err="1">
                <a:latin typeface="Myriad Pro Light" panose="020B0603030403020204" pitchFamily="34" charset="0"/>
              </a:rPr>
              <a:t>наднормено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тегло</a:t>
            </a:r>
            <a:r>
              <a:rPr lang="ru-RU" spc="-1" dirty="0">
                <a:latin typeface="Myriad Pro Light" panose="020B0603030403020204" pitchFamily="34" charset="0"/>
              </a:rPr>
              <a:t> водят до </a:t>
            </a:r>
            <a:r>
              <a:rPr lang="ru-RU" spc="-1" dirty="0" err="1">
                <a:latin typeface="Myriad Pro Light" panose="020B0603030403020204" pitchFamily="34" charset="0"/>
              </a:rPr>
              <a:t>така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наречените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глобални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заболявания</a:t>
            </a:r>
            <a:r>
              <a:rPr lang="ru-RU" spc="-1" dirty="0">
                <a:latin typeface="Myriad Pro Light" panose="020B0603030403020204" pitchFamily="34" charset="0"/>
              </a:rPr>
              <a:t>, </a:t>
            </a:r>
            <a:r>
              <a:rPr lang="ru-RU" spc="-1" dirty="0" err="1">
                <a:latin typeface="Myriad Pro Light" panose="020B0603030403020204" pitchFamily="34" charset="0"/>
              </a:rPr>
              <a:t>които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включват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solidFill>
                  <a:srgbClr val="FF0000"/>
                </a:solidFill>
                <a:latin typeface="Myriad Pro Light" panose="020B0603030403020204" pitchFamily="34" charset="0"/>
              </a:rPr>
              <a:t>затлъстяване</a:t>
            </a:r>
            <a:r>
              <a:rPr lang="ru-RU" spc="-1" dirty="0">
                <a:latin typeface="Myriad Pro Light" panose="020B0603030403020204" pitchFamily="34" charset="0"/>
              </a:rPr>
              <a:t>, </a:t>
            </a:r>
            <a:r>
              <a:rPr lang="ru-RU" spc="-1" dirty="0" err="1">
                <a:latin typeface="Myriad Pro Light" panose="020B0603030403020204" pitchFamily="34" charset="0"/>
              </a:rPr>
              <a:t>сърдечни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 smtClean="0">
                <a:latin typeface="Myriad Pro Light" panose="020B0603030403020204" pitchFamily="34" charset="0"/>
              </a:rPr>
              <a:t>заболявания</a:t>
            </a:r>
            <a:r>
              <a:rPr lang="ru-RU" spc="-1" dirty="0">
                <a:latin typeface="Myriad Pro Light" panose="020B0603030403020204" pitchFamily="34" charset="0"/>
              </a:rPr>
              <a:t>,</a:t>
            </a:r>
            <a:r>
              <a:rPr lang="ru-RU" spc="-1" dirty="0" smtClean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хипертония</a:t>
            </a:r>
            <a:r>
              <a:rPr lang="ru-RU" spc="-1" dirty="0">
                <a:latin typeface="Myriad Pro Light" panose="020B0603030403020204" pitchFamily="34" charset="0"/>
              </a:rPr>
              <a:t>, диабет и </a:t>
            </a:r>
            <a:r>
              <a:rPr lang="ru-RU" spc="-1" dirty="0" err="1">
                <a:latin typeface="Myriad Pro Light" panose="020B0603030403020204" pitchFamily="34" charset="0"/>
              </a:rPr>
              <a:t>заболявания</a:t>
            </a:r>
            <a:r>
              <a:rPr lang="ru-RU" spc="-1" dirty="0">
                <a:latin typeface="Myriad Pro Light" panose="020B0603030403020204" pitchFamily="34" charset="0"/>
              </a:rPr>
              <a:t> на </a:t>
            </a:r>
            <a:r>
              <a:rPr lang="ru-RU" spc="-1" dirty="0" err="1">
                <a:latin typeface="Myriad Pro Light" panose="020B0603030403020204" pitchFamily="34" charset="0"/>
              </a:rPr>
              <a:t>червата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latin typeface="Myriad Pro Light" panose="020B0603030403020204" pitchFamily="34" charset="0"/>
              </a:rPr>
              <a:t>като</a:t>
            </a:r>
            <a:r>
              <a:rPr lang="ru-RU" spc="-1" dirty="0">
                <a:latin typeface="Myriad Pro Light" panose="020B0603030403020204" pitchFamily="34" charset="0"/>
              </a:rPr>
              <a:t> </a:t>
            </a:r>
            <a:endParaRPr lang="ru-RU" spc="-1" dirty="0" smtClean="0">
              <a:latin typeface="Myriad Pro Light" panose="020B0603030403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pc="-1" dirty="0" err="1" smtClean="0">
                <a:solidFill>
                  <a:srgbClr val="FF0000"/>
                </a:solidFill>
                <a:latin typeface="Myriad Pro Light" panose="020B0603030403020204" pitchFamily="34" charset="0"/>
              </a:rPr>
              <a:t>хронично</a:t>
            </a:r>
            <a:r>
              <a:rPr lang="ru-RU" spc="-1" dirty="0" smtClean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ru-RU" spc="-1" dirty="0" err="1">
                <a:solidFill>
                  <a:srgbClr val="FF0000"/>
                </a:solidFill>
                <a:latin typeface="Myriad Pro Light" panose="020B0603030403020204" pitchFamily="34" charset="0"/>
              </a:rPr>
              <a:t>възпаление</a:t>
            </a:r>
            <a:r>
              <a:rPr lang="ru-RU" spc="-1" dirty="0">
                <a:solidFill>
                  <a:srgbClr val="FF0000"/>
                </a:solidFill>
                <a:latin typeface="Myriad Pro Light" panose="020B0603030403020204" pitchFamily="34" charset="0"/>
              </a:rPr>
              <a:t> на </a:t>
            </a:r>
            <a:r>
              <a:rPr lang="ru-RU" spc="-1" dirty="0" err="1">
                <a:solidFill>
                  <a:srgbClr val="FF0000"/>
                </a:solidFill>
                <a:latin typeface="Myriad Pro Light" panose="020B0603030403020204" pitchFamily="34" charset="0"/>
              </a:rPr>
              <a:t>червата</a:t>
            </a:r>
            <a:r>
              <a:rPr lang="ru-RU" spc="-1" dirty="0">
                <a:latin typeface="Myriad Pro Light" panose="020B0603030403020204" pitchFamily="34" charset="0"/>
              </a:rPr>
              <a:t>.</a:t>
            </a:r>
            <a:endParaRPr lang="cs-CZ" sz="1800" b="0" strike="noStrike" spc="-1" dirty="0">
              <a:latin typeface="Myriad Pro Light" panose="020B0603030403020204" pitchFamily="34" charset="0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bg-BG" sz="3200" b="1" strike="noStrike" spc="-1" dirty="0" smtClean="0">
                <a:solidFill>
                  <a:srgbClr val="068A36"/>
                </a:solidFill>
                <a:latin typeface="Myriad Pro"/>
                <a:ea typeface="华文隶书"/>
              </a:rPr>
              <a:t>Глобалните заболявания намаляват имунитета ни!</a:t>
            </a:r>
          </a:p>
        </p:txBody>
      </p:sp>
      <p:sp>
        <p:nvSpPr>
          <p:cNvPr id="4" name="CustomShape 1"/>
          <p:cNvSpPr/>
          <p:nvPr/>
        </p:nvSpPr>
        <p:spPr>
          <a:xfrm>
            <a:off x="0" y="200160"/>
            <a:ext cx="9143280" cy="513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800" b="0" strike="noStrike" spc="-1" dirty="0" smtClean="0">
                <a:solidFill>
                  <a:srgbClr val="FFFFFF"/>
                </a:solidFill>
                <a:latin typeface="Myriad Pro"/>
                <a:ea typeface="DejaVu Sans"/>
              </a:rPr>
              <a:t>ГЛОБАЛНА, ЗДРАВНА КРИЗА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-100668"/>
            <a:ext cx="9143280" cy="11130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</a:rPr>
              <a:t>Наднорменото тегло и затлъстяването като глобална, здравна криза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367193" y="785905"/>
            <a:ext cx="4606920" cy="5673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97920">
              <a:lnSpc>
                <a:spcPct val="90000"/>
              </a:lnSpc>
              <a:spcBef>
                <a:spcPts val="1284"/>
              </a:spcBef>
            </a:pPr>
            <a:r>
              <a:rPr lang="bg-BG" b="1" spc="-1" dirty="0" smtClean="0">
                <a:solidFill>
                  <a:srgbClr val="595959"/>
                </a:solidFill>
                <a:latin typeface="Myriad Pro"/>
              </a:rPr>
              <a:t>Ето и някой скорошни, глобални факти:</a:t>
            </a: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90000"/>
              </a:lnSpc>
              <a:spcBef>
                <a:spcPts val="1284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През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2016 г. 39% от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възрастното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население на света е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наднормено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тегло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, а 13%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са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прекалено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пълни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</a:t>
            </a:r>
            <a:endParaRPr lang="cs-CZ" sz="16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603030403020204" pitchFamily="34" charset="0"/>
            </a:endParaRPr>
          </a:p>
          <a:p>
            <a:pPr marL="286560" indent="-285120">
              <a:lnSpc>
                <a:spcPct val="90000"/>
              </a:lnSpc>
              <a:spcBef>
                <a:spcPts val="1284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Разпространението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сред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децата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и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юношите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възраст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между 5г. и 19г.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наднормено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тегло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или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затлъстяване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нараства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драстично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</a:t>
            </a:r>
            <a:endParaRPr lang="cs-CZ" sz="16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603030403020204" pitchFamily="34" charset="0"/>
            </a:endParaRPr>
          </a:p>
          <a:p>
            <a:pPr marL="286560" indent="-285120">
              <a:lnSpc>
                <a:spcPct val="90000"/>
              </a:lnSpc>
              <a:spcBef>
                <a:spcPts val="1284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През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2016г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 18% от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момичетата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и 19% от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момчетата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с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наднормено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тегло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,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докато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6% от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момичетата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и 8% от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момчетата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прекалено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пълни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</a:t>
            </a:r>
            <a:endParaRPr lang="cs-CZ" sz="16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603030403020204" pitchFamily="34" charset="0"/>
            </a:endParaRPr>
          </a:p>
          <a:p>
            <a:pPr marL="286560" indent="-285120">
              <a:lnSpc>
                <a:spcPct val="90000"/>
              </a:lnSpc>
              <a:spcBef>
                <a:spcPts val="1284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Затлъстяването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в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световен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мащаб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се е утроило 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почти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през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1975 г. и в момента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има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повече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хора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със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затлъстяване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,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отколкото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с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поднормено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тегло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</a:t>
            </a:r>
          </a:p>
          <a:p>
            <a:pPr marL="286560" indent="-285120">
              <a:lnSpc>
                <a:spcPct val="90000"/>
              </a:lnSpc>
              <a:spcBef>
                <a:spcPts val="1284"/>
              </a:spcBef>
              <a:buClr>
                <a:srgbClr val="595959"/>
              </a:buClr>
              <a:buFont typeface="Wingdings" charset="2"/>
              <a:buChar char=""/>
            </a:pP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Наднорменото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тегло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и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затлъстяването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се </a:t>
            </a:r>
            <a:r>
              <a:rPr lang="ru-RU" sz="1600" spc="-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получават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,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когато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ядете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повече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калории,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отколкото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изгаряте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при ежедневна </a:t>
            </a:r>
            <a:r>
              <a:rPr lang="ru-RU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активност</a:t>
            </a:r>
            <a:r>
              <a:rPr lang="ru-RU" sz="1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 и упражнения</a:t>
            </a:r>
            <a:r>
              <a:rPr lang="ru-RU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603030403020204" pitchFamily="34" charset="0"/>
              </a:rPr>
              <a:t>. </a:t>
            </a:r>
            <a:endParaRPr lang="cs-CZ" sz="16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6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20" y="286537"/>
            <a:ext cx="914328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Как започва затлъстяването и до какво води?</a:t>
            </a:r>
            <a:endParaRPr lang="bg-BG" sz="28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  <a:p>
            <a:pPr algn="ctr"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23640" y="2227888"/>
            <a:ext cx="3317400" cy="23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Лоша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диета и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прекалено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хранене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(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нездравословна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храна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);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bg-BG" sz="1800" b="0" strike="noStrike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Липса на физическа активност и заседнал начин на живот; </a:t>
            </a: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bg-BG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Генетични </a:t>
            </a:r>
            <a:r>
              <a:rPr lang="bg-BG" spc="-1" dirty="0">
                <a:solidFill>
                  <a:srgbClr val="595959"/>
                </a:solidFill>
                <a:latin typeface="Myriad Pro"/>
                <a:ea typeface="华文楷体"/>
              </a:rPr>
              <a:t>и екологични </a:t>
            </a:r>
            <a:r>
              <a:rPr lang="bg-BG" spc="-1" dirty="0" smtClean="0">
                <a:solidFill>
                  <a:srgbClr val="595959"/>
                </a:solidFill>
                <a:latin typeface="Myriad Pro"/>
                <a:ea typeface="华文楷体"/>
              </a:rPr>
              <a:t>фактори;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Лекарства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някои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медицински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състояния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ендокринни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разстройства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; </a:t>
            </a:r>
            <a:endParaRPr lang="cs-CZ" sz="1800" b="0" strike="noStrike" spc="-1" dirty="0">
              <a:latin typeface="Arial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endParaRPr lang="bg-BG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  <a:p>
            <a:pPr marL="286560" indent="-285120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bg-BG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Липса на образование и подкрепящи социални политики;</a:t>
            </a:r>
            <a:endParaRPr lang="bg-BG" sz="1800" b="0" strike="noStrike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</p:txBody>
      </p:sp>
      <p:grpSp>
        <p:nvGrpSpPr>
          <p:cNvPr id="93" name="Group 3"/>
          <p:cNvGrpSpPr/>
          <p:nvPr/>
        </p:nvGrpSpPr>
        <p:grpSpPr>
          <a:xfrm>
            <a:off x="4672440" y="1481040"/>
            <a:ext cx="3777120" cy="3894120"/>
            <a:chOff x="4672440" y="1481040"/>
            <a:chExt cx="3777120" cy="3894120"/>
          </a:xfrm>
        </p:grpSpPr>
        <p:sp>
          <p:nvSpPr>
            <p:cNvPr id="94" name="CustomShape 4"/>
            <p:cNvSpPr/>
            <p:nvPr/>
          </p:nvSpPr>
          <p:spPr>
            <a:xfrm>
              <a:off x="4695840" y="1481040"/>
              <a:ext cx="1862280" cy="8254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A09781"/>
                </a:gs>
                <a:gs pos="100000">
                  <a:srgbClr val="F79A63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Сърдечно-съдови</a:t>
              </a:r>
            </a:p>
            <a:p>
              <a:pPr algn="ctr">
                <a:lnSpc>
                  <a:spcPct val="100000"/>
                </a:lnSpc>
              </a:pPr>
              <a:r>
                <a:rPr lang="bg-BG" spc="-1" dirty="0">
                  <a:solidFill>
                    <a:srgbClr val="FFFFFF"/>
                  </a:solidFill>
                  <a:latin typeface="Myriad Pro"/>
                  <a:ea typeface="微软雅黑"/>
                </a:rPr>
                <a:t>б</a:t>
              </a:r>
              <a:r>
                <a:rPr lang="bg-BG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олести и инсулти</a:t>
              </a:r>
              <a:r>
                <a:rPr lang="cs-CZ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 </a:t>
              </a:r>
              <a:endParaRPr lang="cs-CZ" sz="1800" b="0" strike="noStrike" spc="-1" dirty="0">
                <a:latin typeface="Arial"/>
              </a:endParaRPr>
            </a:p>
          </p:txBody>
        </p:sp>
        <p:sp>
          <p:nvSpPr>
            <p:cNvPr id="95" name="CustomShape 5"/>
            <p:cNvSpPr/>
            <p:nvPr/>
          </p:nvSpPr>
          <p:spPr>
            <a:xfrm>
              <a:off x="4672440" y="2503440"/>
              <a:ext cx="1870200" cy="8272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8A784F"/>
                </a:gs>
                <a:gs pos="100000">
                  <a:srgbClr val="A6A6A6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Хипертония</a:t>
              </a:r>
              <a:endParaRPr lang="cs-CZ" sz="1800" b="0" strike="noStrike" spc="-1" dirty="0">
                <a:latin typeface="Arial"/>
              </a:endParaRPr>
            </a:p>
          </p:txBody>
        </p:sp>
        <p:sp>
          <p:nvSpPr>
            <p:cNvPr id="96" name="CustomShape 6"/>
            <p:cNvSpPr/>
            <p:nvPr/>
          </p:nvSpPr>
          <p:spPr>
            <a:xfrm>
              <a:off x="4672440" y="3525840"/>
              <a:ext cx="1870200" cy="8272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B6A272"/>
                </a:gs>
                <a:gs pos="100000">
                  <a:srgbClr val="FFCD4D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Висок холестерол</a:t>
              </a:r>
            </a:p>
          </p:txBody>
        </p:sp>
        <p:sp>
          <p:nvSpPr>
            <p:cNvPr id="97" name="CustomShape 7"/>
            <p:cNvSpPr/>
            <p:nvPr/>
          </p:nvSpPr>
          <p:spPr>
            <a:xfrm>
              <a:off x="4672440" y="4549680"/>
              <a:ext cx="1870200" cy="825480"/>
            </a:xfrm>
            <a:prstGeom prst="roundRect">
              <a:avLst>
                <a:gd name="adj" fmla="val 9106"/>
              </a:avLst>
            </a:prstGeom>
            <a:solidFill>
              <a:srgbClr val="F8A979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Омазнен </a:t>
              </a:r>
            </a:p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черен дроб</a:t>
              </a:r>
              <a:endParaRPr lang="bg-BG" sz="1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endParaRPr>
            </a:p>
          </p:txBody>
        </p:sp>
        <p:sp>
          <p:nvSpPr>
            <p:cNvPr id="98" name="CustomShape 8"/>
            <p:cNvSpPr/>
            <p:nvPr/>
          </p:nvSpPr>
          <p:spPr>
            <a:xfrm>
              <a:off x="6542640" y="1481040"/>
              <a:ext cx="1870200" cy="825480"/>
            </a:xfrm>
            <a:prstGeom prst="roundRect">
              <a:avLst>
                <a:gd name="adj" fmla="val 9106"/>
              </a:avLst>
            </a:prstGeom>
            <a:solidFill>
              <a:srgbClr val="F8A979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Диабет тип 2</a:t>
              </a:r>
              <a:endParaRPr lang="cs-CZ" sz="1800" b="0" strike="noStrike" spc="-1" dirty="0">
                <a:latin typeface="Arial"/>
              </a:endParaRPr>
            </a:p>
          </p:txBody>
        </p:sp>
        <p:sp>
          <p:nvSpPr>
            <p:cNvPr id="99" name="CustomShape 9"/>
            <p:cNvSpPr/>
            <p:nvPr/>
          </p:nvSpPr>
          <p:spPr>
            <a:xfrm>
              <a:off x="6542640" y="2503440"/>
              <a:ext cx="1870200" cy="8272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B6A272"/>
                </a:gs>
                <a:gs pos="100000">
                  <a:srgbClr val="FFCD4D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Остеоартроза</a:t>
              </a:r>
              <a:endParaRPr lang="bg-BG" sz="1800" b="0" strike="noStrike" spc="-1" dirty="0" smtClean="0">
                <a:solidFill>
                  <a:srgbClr val="FFFFFF"/>
                </a:solidFill>
                <a:latin typeface="Myriad Pro"/>
                <a:ea typeface="微软雅黑"/>
              </a:endParaRPr>
            </a:p>
          </p:txBody>
        </p:sp>
        <p:sp>
          <p:nvSpPr>
            <p:cNvPr id="100" name="CustomShape 10"/>
            <p:cNvSpPr/>
            <p:nvPr/>
          </p:nvSpPr>
          <p:spPr>
            <a:xfrm>
              <a:off x="6542640" y="3525840"/>
              <a:ext cx="1870200" cy="8272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8A784F"/>
                </a:gs>
                <a:gs pos="100000">
                  <a:srgbClr val="A6A6A6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Определени </a:t>
              </a:r>
            </a:p>
            <a:p>
              <a:pPr algn="ctr">
                <a:lnSpc>
                  <a:spcPct val="100000"/>
                </a:lnSpc>
              </a:pPr>
              <a:r>
                <a:rPr lang="bg-BG" sz="1800" b="0" strike="noStrike" spc="-1" dirty="0" smtClean="0">
                  <a:solidFill>
                    <a:srgbClr val="FFFFFF"/>
                  </a:solidFill>
                  <a:latin typeface="Myriad Pro"/>
                  <a:ea typeface="微软雅黑"/>
                </a:rPr>
                <a:t>видове рак</a:t>
              </a:r>
            </a:p>
          </p:txBody>
        </p:sp>
        <p:sp>
          <p:nvSpPr>
            <p:cNvPr id="101" name="CustomShape 11"/>
            <p:cNvSpPr/>
            <p:nvPr/>
          </p:nvSpPr>
          <p:spPr>
            <a:xfrm>
              <a:off x="6587280" y="4549680"/>
              <a:ext cx="1862280" cy="825480"/>
            </a:xfrm>
            <a:prstGeom prst="roundRect">
              <a:avLst>
                <a:gd name="adj" fmla="val 9106"/>
              </a:avLst>
            </a:prstGeom>
            <a:gradFill rotWithShape="0">
              <a:gsLst>
                <a:gs pos="0">
                  <a:srgbClr val="A09781"/>
                </a:gs>
                <a:gs pos="100000">
                  <a:srgbClr val="F79A63"/>
                </a:gs>
              </a:gsLst>
              <a:lin ang="5400000"/>
            </a:gra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bg-BG" spc="-1" dirty="0" smtClean="0">
                  <a:solidFill>
                    <a:srgbClr val="FF0000"/>
                  </a:solidFill>
                  <a:latin typeface="Myriad Pro"/>
                  <a:ea typeface="微软雅黑"/>
                </a:rPr>
                <a:t>Дисбиоза</a:t>
              </a:r>
              <a:endParaRPr lang="cs-CZ" sz="1800" b="0" strike="noStrike" spc="-1" dirty="0">
                <a:latin typeface="Arial"/>
              </a:endParaRPr>
            </a:p>
          </p:txBody>
        </p:sp>
      </p:grpSp>
      <p:sp>
        <p:nvSpPr>
          <p:cNvPr id="102" name="CustomShape 12"/>
          <p:cNvSpPr/>
          <p:nvPr/>
        </p:nvSpPr>
        <p:spPr>
          <a:xfrm>
            <a:off x="3367440" y="2025000"/>
            <a:ext cx="1260360" cy="2806920"/>
          </a:xfrm>
          <a:prstGeom prst="rightArrow">
            <a:avLst>
              <a:gd name="adj1" fmla="val 79305"/>
              <a:gd name="adj2" fmla="val 30250"/>
            </a:avLst>
          </a:prstGeom>
          <a:gradFill rotWithShape="0">
            <a:gsLst>
              <a:gs pos="0">
                <a:srgbClr val="FFFFFF">
                  <a:alpha val="24000"/>
                </a:srgbClr>
              </a:gs>
              <a:gs pos="100000">
                <a:schemeClr val="accent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26160" y="5108400"/>
            <a:ext cx="4899960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0" y="299867"/>
            <a:ext cx="914328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Връзката между здравите черва и имунитета на</a:t>
            </a:r>
          </a:p>
          <a:p>
            <a:pPr algn="ctr">
              <a:lnSpc>
                <a:spcPct val="10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цялото тяло</a:t>
            </a:r>
            <a:endParaRPr lang="bg-BG" sz="28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  <a:p>
            <a:pPr algn="ctr"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09057" y="2608209"/>
            <a:ext cx="5691240" cy="1386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pc="-1" dirty="0" smtClean="0">
                <a:solidFill>
                  <a:srgbClr val="595959"/>
                </a:solidFill>
                <a:latin typeface="Myriad Pro"/>
              </a:rPr>
              <a:t>Преди повече от 2000 години, Хипократ казва, че всички заболявания започват от червата.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pc="-1" dirty="0" smtClean="0">
                <a:solidFill>
                  <a:srgbClr val="595959"/>
                </a:solidFill>
                <a:latin typeface="Myriad Pro"/>
              </a:rPr>
              <a:t>Ние само започваме да откриваме многото начини, </a:t>
            </a:r>
          </a:p>
          <a:p>
            <a:pPr>
              <a:lnSpc>
                <a:spcPct val="100000"/>
              </a:lnSpc>
            </a:pPr>
            <a:r>
              <a:rPr lang="bg-BG" spc="-1" dirty="0" smtClean="0">
                <a:solidFill>
                  <a:srgbClr val="595959"/>
                </a:solidFill>
                <a:latin typeface="Myriad Pro"/>
              </a:rPr>
              <a:t>по които здравото или нездравото черво може да повлияе на имунната ни система.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pc="-1" dirty="0" smtClean="0">
                <a:solidFill>
                  <a:srgbClr val="595959"/>
                </a:solidFill>
                <a:latin typeface="Myriad Pro"/>
              </a:rPr>
              <a:t>Нашите черва са покрити с тънък слой лигавица, която е вградена с милиони както полезни, така и вредни бактерии.</a:t>
            </a:r>
          </a:p>
          <a:p>
            <a:pPr>
              <a:lnSpc>
                <a:spcPct val="100000"/>
              </a:lnSpc>
            </a:pPr>
            <a:r>
              <a:rPr lang="bg-BG" sz="1800" b="0" strike="noStrike" spc="-1" dirty="0" smtClean="0">
                <a:solidFill>
                  <a:srgbClr val="595959"/>
                </a:solidFill>
                <a:latin typeface="Myriad Pro"/>
              </a:rPr>
              <a:t>Преобладаването на полезните бактерии гарантира доброто здраве и предотвратява инфекциите на червата.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Балансът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нашата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чревна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микрофлора 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и </a:t>
            </a: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целостта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лигавицата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е в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същността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имунитета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нашето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тяло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.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134280"/>
            <a:ext cx="914328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Дисбиоза – дисбаланс на чревната микрофлора</a:t>
            </a:r>
            <a:endParaRPr lang="bg-BG" sz="28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433951" y="970180"/>
            <a:ext cx="5646960" cy="5369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Какво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се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случва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когато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чревната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микрофлора е в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стрес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и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лошите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чревни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бактерии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поемат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контрола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?</a:t>
            </a:r>
            <a:endParaRPr lang="bg-BG" sz="1800" b="1" strike="noStrike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700" spc="-1" dirty="0" smtClean="0">
                <a:solidFill>
                  <a:srgbClr val="595959"/>
                </a:solidFill>
                <a:latin typeface="Myriad Pro"/>
                <a:ea typeface="华文楷体"/>
              </a:rPr>
              <a:t>Чревните бактерии, независимо дали са добри или лоши оцеляват и те се адаптират към средата в която се намират.</a:t>
            </a:r>
            <a:endParaRPr lang="bg-BG" sz="1700" spc="-1" dirty="0">
              <a:solidFill>
                <a:srgbClr val="595959"/>
              </a:solidFill>
              <a:latin typeface="Myriad Pro"/>
              <a:ea typeface="华文楷体"/>
            </a:endParaRPr>
          </a:p>
          <a:p>
            <a:pPr>
              <a:lnSpc>
                <a:spcPct val="100000"/>
              </a:lnSpc>
            </a:pPr>
            <a:endParaRPr lang="cs-CZ" sz="1700" b="0" strike="noStrike" spc="-1" dirty="0">
              <a:latin typeface="Arial"/>
            </a:endParaRPr>
          </a:p>
          <a:p>
            <a:r>
              <a:rPr lang="ru-RU" sz="1700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Ако</a:t>
            </a:r>
            <a:r>
              <a:rPr lang="ru-RU" sz="1700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се храним </a:t>
            </a:r>
            <a:r>
              <a:rPr lang="ru-RU" sz="1700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нездравословно</a:t>
            </a:r>
            <a:r>
              <a:rPr lang="ru-RU" sz="1700" spc="-1" dirty="0" smtClean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преяждаме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, не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допълваме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диетата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си и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приемаме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твърде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много лекарства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като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антибиотици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ние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нарушаваме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тази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крехка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среда</a:t>
            </a:r>
            <a:r>
              <a:rPr lang="ru-RU" sz="1700" spc="-1" dirty="0" smtClean="0">
                <a:solidFill>
                  <a:srgbClr val="595959"/>
                </a:solidFill>
                <a:latin typeface="Myriad Pro"/>
                <a:ea typeface="华文楷体"/>
              </a:rPr>
              <a:t>. </a:t>
            </a:r>
            <a:endParaRPr lang="cs-CZ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Когато</a:t>
            </a:r>
            <a:r>
              <a:rPr lang="ru-RU" sz="1700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това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се случи,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опортюнистичните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патогени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незабавно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се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придвижват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и се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опитват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да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запълнят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празнината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което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води до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дисбиоза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- дисбаланс на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чревната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микрофлора.</a:t>
            </a:r>
            <a:endParaRPr lang="bg-BG" sz="1700" b="0" strike="noStrike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  <a:p>
            <a:pPr>
              <a:lnSpc>
                <a:spcPct val="100000"/>
              </a:lnSpc>
            </a:pPr>
            <a:endParaRPr lang="cs-CZ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700" b="0" strike="noStrike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Неуравновесеното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черво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може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да се включи в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лош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цикъл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.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Хроничната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неуредена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дисбиоза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води до много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сериозни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z="1700" spc="-1" dirty="0" err="1">
                <a:solidFill>
                  <a:srgbClr val="595959"/>
                </a:solidFill>
                <a:latin typeface="Myriad Pro"/>
                <a:ea typeface="华文楷体"/>
              </a:rPr>
              <a:t>заболявания</a:t>
            </a:r>
            <a:r>
              <a:rPr lang="ru-RU" sz="1700" spc="-1" dirty="0">
                <a:solidFill>
                  <a:srgbClr val="595959"/>
                </a:solidFill>
                <a:latin typeface="Myriad Pro"/>
                <a:ea typeface="华文楷体"/>
              </a:rPr>
              <a:t>.</a:t>
            </a:r>
            <a:endParaRPr lang="cs-CZ" sz="1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106920"/>
            <a:ext cx="914256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Какво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се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случва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,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ако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чревната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ви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микрофлора е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небалансирана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?</a:t>
            </a:r>
            <a:endParaRPr lang="bg-BG" sz="2800" b="0" strike="noStrike" spc="-1" dirty="0" smtClean="0">
              <a:solidFill>
                <a:srgbClr val="FFFFFF"/>
              </a:solidFill>
              <a:latin typeface="Myriad Pro"/>
              <a:ea typeface="微软雅黑"/>
            </a:endParaRPr>
          </a:p>
        </p:txBody>
      </p:sp>
      <p:pic>
        <p:nvPicPr>
          <p:cNvPr id="109" name="图片 2"/>
          <p:cNvPicPr/>
          <p:nvPr/>
        </p:nvPicPr>
        <p:blipFill>
          <a:blip r:embed="rId4"/>
          <a:stretch/>
        </p:blipFill>
        <p:spPr>
          <a:xfrm>
            <a:off x="6932520" y="2792934"/>
            <a:ext cx="777600" cy="902880"/>
          </a:xfrm>
          <a:prstGeom prst="rect">
            <a:avLst/>
          </a:prstGeom>
          <a:ln>
            <a:noFill/>
          </a:ln>
        </p:spPr>
      </p:pic>
      <p:pic>
        <p:nvPicPr>
          <p:cNvPr id="110" name="图片 2"/>
          <p:cNvPicPr/>
          <p:nvPr/>
        </p:nvPicPr>
        <p:blipFill>
          <a:blip r:embed="rId4"/>
          <a:stretch/>
        </p:blipFill>
        <p:spPr>
          <a:xfrm>
            <a:off x="1230120" y="3008880"/>
            <a:ext cx="777600" cy="902880"/>
          </a:xfrm>
          <a:prstGeom prst="rect">
            <a:avLst/>
          </a:prstGeom>
          <a:ln>
            <a:noFill/>
          </a:ln>
        </p:spPr>
      </p:pic>
      <p:pic>
        <p:nvPicPr>
          <p:cNvPr id="111" name="图片 2"/>
          <p:cNvPicPr/>
          <p:nvPr/>
        </p:nvPicPr>
        <p:blipFill>
          <a:blip r:embed="rId4"/>
          <a:stretch/>
        </p:blipFill>
        <p:spPr>
          <a:xfrm>
            <a:off x="3624120" y="2673720"/>
            <a:ext cx="1893960" cy="2198520"/>
          </a:xfrm>
          <a:prstGeom prst="rect">
            <a:avLst/>
          </a:prstGeom>
          <a:ln>
            <a:noFill/>
          </a:ln>
        </p:spPr>
      </p:pic>
      <p:pic>
        <p:nvPicPr>
          <p:cNvPr id="112" name="图片 4"/>
          <p:cNvPicPr/>
          <p:nvPr/>
        </p:nvPicPr>
        <p:blipFill>
          <a:blip r:embed="rId5"/>
          <a:stretch/>
        </p:blipFill>
        <p:spPr>
          <a:xfrm>
            <a:off x="4128840" y="1802160"/>
            <a:ext cx="808200" cy="750960"/>
          </a:xfrm>
          <a:prstGeom prst="rect">
            <a:avLst/>
          </a:prstGeom>
          <a:ln>
            <a:noFill/>
          </a:ln>
        </p:spPr>
      </p:pic>
      <p:pic>
        <p:nvPicPr>
          <p:cNvPr id="113" name="图片 5"/>
          <p:cNvPicPr/>
          <p:nvPr/>
        </p:nvPicPr>
        <p:blipFill>
          <a:blip r:embed="rId6"/>
          <a:stretch/>
        </p:blipFill>
        <p:spPr>
          <a:xfrm>
            <a:off x="6756120" y="1761480"/>
            <a:ext cx="738720" cy="770040"/>
          </a:xfrm>
          <a:prstGeom prst="rect">
            <a:avLst/>
          </a:prstGeom>
          <a:ln>
            <a:noFill/>
          </a:ln>
        </p:spPr>
      </p:pic>
      <p:pic>
        <p:nvPicPr>
          <p:cNvPr id="114" name="图片 7"/>
          <p:cNvPicPr/>
          <p:nvPr/>
        </p:nvPicPr>
        <p:blipFill>
          <a:blip r:embed="rId7"/>
          <a:stretch/>
        </p:blipFill>
        <p:spPr>
          <a:xfrm>
            <a:off x="1829160" y="1799640"/>
            <a:ext cx="1249200" cy="811080"/>
          </a:xfrm>
          <a:prstGeom prst="rect">
            <a:avLst/>
          </a:prstGeom>
          <a:ln>
            <a:noFill/>
          </a:ln>
        </p:spPr>
      </p:pic>
      <p:pic>
        <p:nvPicPr>
          <p:cNvPr id="115" name="图片 8"/>
          <p:cNvPicPr/>
          <p:nvPr/>
        </p:nvPicPr>
        <p:blipFill>
          <a:blip r:embed="rId8"/>
          <a:stretch/>
        </p:blipFill>
        <p:spPr>
          <a:xfrm>
            <a:off x="6751962" y="4837408"/>
            <a:ext cx="848520" cy="64728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5647881" y="5464087"/>
            <a:ext cx="3494679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Черен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дроб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автоимунни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заболявания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на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черния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дроб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мастни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чернодробни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заболявания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3277800" y="5741937"/>
            <a:ext cx="2573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Здраве </a:t>
            </a:r>
            <a:r>
              <a:rPr lang="bg-BG" sz="1400" spc="-1" dirty="0">
                <a:solidFill>
                  <a:srgbClr val="595959"/>
                </a:solidFill>
                <a:latin typeface="Myriad Pro"/>
                <a:ea typeface="微软雅黑"/>
              </a:rPr>
              <a:t>на костите:</a:t>
            </a:r>
          </a:p>
          <a:p>
            <a:pPr algn="ctr">
              <a:lnSpc>
                <a:spcPct val="100000"/>
              </a:lnSpc>
            </a:pPr>
            <a:r>
              <a:rPr lang="bg-BG" sz="1400" spc="-1" dirty="0">
                <a:solidFill>
                  <a:srgbClr val="595959"/>
                </a:solidFill>
                <a:latin typeface="Myriad Pro"/>
                <a:ea typeface="微软雅黑"/>
              </a:rPr>
              <a:t>остеопороза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616366" y="1082292"/>
            <a:ext cx="2661434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Панкреас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инсулинова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резистентност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, диабет тип 2,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затлъстяване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636120" y="3941315"/>
            <a:ext cx="206460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err="1" smtClean="0">
                <a:solidFill>
                  <a:srgbClr val="595959"/>
                </a:solidFill>
                <a:latin typeface="Myriad Pro"/>
                <a:ea typeface="微软雅黑"/>
              </a:rPr>
              <a:t>Чревно</a:t>
            </a: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здраве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диария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, запек и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лошо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 smtClean="0">
                <a:solidFill>
                  <a:srgbClr val="595959"/>
                </a:solidFill>
                <a:latin typeface="Myriad Pro"/>
                <a:ea typeface="微软雅黑"/>
              </a:rPr>
              <a:t>храносмилане</a:t>
            </a:r>
            <a:endParaRPr lang="bg-BG" sz="1400" b="0" strike="noStrike" spc="-1" dirty="0" smtClean="0">
              <a:solidFill>
                <a:srgbClr val="595959"/>
              </a:solidFill>
              <a:latin typeface="Myriad Pro"/>
              <a:ea typeface="微软雅黑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6559200" y="3656029"/>
            <a:ext cx="206568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Имунитет и лигавица на червата:</a:t>
            </a: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err="1" smtClean="0">
                <a:solidFill>
                  <a:srgbClr val="FF0000"/>
                </a:solidFill>
                <a:latin typeface="Myriad Pro"/>
                <a:ea typeface="微软雅黑"/>
              </a:rPr>
              <a:t>хронично</a:t>
            </a:r>
            <a:r>
              <a:rPr lang="ru-RU" sz="1400" spc="-1" dirty="0" smtClean="0">
                <a:solidFill>
                  <a:srgbClr val="FF0000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FF0000"/>
                </a:solidFill>
                <a:latin typeface="Myriad Pro"/>
                <a:ea typeface="微软雅黑"/>
              </a:rPr>
              <a:t>чревно</a:t>
            </a:r>
            <a:r>
              <a:rPr lang="ru-RU" sz="1400" spc="-1" dirty="0">
                <a:solidFill>
                  <a:srgbClr val="FF0000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 err="1">
                <a:solidFill>
                  <a:srgbClr val="FF0000"/>
                </a:solidFill>
                <a:latin typeface="Myriad Pro"/>
                <a:ea typeface="微软雅黑"/>
              </a:rPr>
              <a:t>възпаление</a:t>
            </a:r>
            <a:r>
              <a:rPr lang="ru-RU" sz="1400" spc="-1" dirty="0">
                <a:solidFill>
                  <a:srgbClr val="FF0000"/>
                </a:solidFill>
                <a:latin typeface="Myriad Pro"/>
                <a:ea typeface="微软雅黑"/>
              </a:rPr>
              <a:t> ("</a:t>
            </a:r>
            <a:r>
              <a:rPr lang="ru-RU" sz="1400" spc="-1" dirty="0" err="1" smtClean="0">
                <a:solidFill>
                  <a:srgbClr val="FF0000"/>
                </a:solidFill>
                <a:latin typeface="Myriad Pro"/>
                <a:ea typeface="微软雅黑"/>
              </a:rPr>
              <a:t>пропускащи</a:t>
            </a:r>
            <a:r>
              <a:rPr lang="ru-RU" sz="1400" spc="-1" dirty="0" smtClean="0">
                <a:solidFill>
                  <a:srgbClr val="FF0000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>
                <a:solidFill>
                  <a:srgbClr val="FF0000"/>
                </a:solidFill>
                <a:latin typeface="Myriad Pro"/>
                <a:ea typeface="微软雅黑"/>
              </a:rPr>
              <a:t>черва")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3544560" y="1077515"/>
            <a:ext cx="202248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595959"/>
                </a:solidFill>
                <a:latin typeface="Arial"/>
                <a:ea typeface="宋体"/>
              </a:rPr>
              <a:t> </a:t>
            </a:r>
            <a:r>
              <a:rPr lang="ru-RU" sz="1400" spc="-1" dirty="0">
                <a:solidFill>
                  <a:srgbClr val="595959"/>
                </a:solidFill>
                <a:ea typeface="宋体"/>
              </a:rPr>
              <a:t>Нервна система: </a:t>
            </a:r>
            <a:r>
              <a:rPr lang="ru-RU" sz="1400" spc="-1" dirty="0" err="1">
                <a:solidFill>
                  <a:srgbClr val="595959"/>
                </a:solidFill>
                <a:ea typeface="宋体"/>
              </a:rPr>
              <a:t>депресия</a:t>
            </a:r>
            <a:r>
              <a:rPr lang="ru-RU" sz="1400" spc="-1" dirty="0">
                <a:solidFill>
                  <a:srgbClr val="595959"/>
                </a:solidFill>
                <a:ea typeface="宋体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ea typeface="宋体"/>
              </a:rPr>
              <a:t>болест</a:t>
            </a:r>
            <a:r>
              <a:rPr lang="ru-RU" sz="1400" spc="-1" dirty="0">
                <a:solidFill>
                  <a:srgbClr val="595959"/>
                </a:solidFill>
                <a:ea typeface="宋体"/>
              </a:rPr>
              <a:t> на </a:t>
            </a:r>
            <a:r>
              <a:rPr lang="ru-RU" sz="1400" spc="-1" dirty="0" err="1">
                <a:solidFill>
                  <a:srgbClr val="595959"/>
                </a:solidFill>
                <a:ea typeface="宋体"/>
              </a:rPr>
              <a:t>Алцхаймер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22" name="CustomShape 8"/>
          <p:cNvSpPr/>
          <p:nvPr/>
        </p:nvSpPr>
        <p:spPr>
          <a:xfrm>
            <a:off x="6233400" y="1152297"/>
            <a:ext cx="20224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err="1" smtClean="0">
                <a:solidFill>
                  <a:srgbClr val="595959"/>
                </a:solidFill>
                <a:latin typeface="Myriad Pro"/>
                <a:ea typeface="微软雅黑"/>
              </a:rPr>
              <a:t>Имунна</a:t>
            </a:r>
            <a:r>
              <a:rPr lang="ru-RU" sz="1400" spc="-1" dirty="0" smtClean="0">
                <a:solidFill>
                  <a:srgbClr val="595959"/>
                </a:solidFill>
                <a:latin typeface="Myriad Pro"/>
                <a:ea typeface="微软雅黑"/>
              </a:rPr>
              <a:t> 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система: спад на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имунитета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,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алергии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123" name="CustomShape 9"/>
          <p:cNvSpPr/>
          <p:nvPr/>
        </p:nvSpPr>
        <p:spPr>
          <a:xfrm>
            <a:off x="998640" y="5341094"/>
            <a:ext cx="227232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err="1" smtClean="0">
                <a:solidFill>
                  <a:srgbClr val="595959"/>
                </a:solidFill>
                <a:latin typeface="Myriad Pro"/>
                <a:ea typeface="微软雅黑"/>
              </a:rPr>
              <a:t>Други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физическа</a:t>
            </a:r>
            <a:r>
              <a:rPr lang="ru-RU" sz="1400" spc="-1" dirty="0">
                <a:solidFill>
                  <a:srgbClr val="595959"/>
                </a:solidFill>
                <a:latin typeface="Myriad Pro"/>
                <a:ea typeface="微软雅黑"/>
              </a:rPr>
              <a:t> умора, груба кожа и </a:t>
            </a:r>
            <a:r>
              <a:rPr lang="ru-RU" sz="1400" spc="-1" dirty="0" err="1">
                <a:solidFill>
                  <a:srgbClr val="595959"/>
                </a:solidFill>
                <a:latin typeface="Myriad Pro"/>
                <a:ea typeface="微软雅黑"/>
              </a:rPr>
              <a:t>акне</a:t>
            </a:r>
            <a:endParaRPr lang="bg-BG" sz="1400" b="0" strike="noStrike" spc="-1" dirty="0" smtClean="0">
              <a:solidFill>
                <a:srgbClr val="595959"/>
              </a:solidFill>
              <a:latin typeface="Myriad Pro"/>
              <a:ea typeface="微软雅黑"/>
            </a:endParaRPr>
          </a:p>
          <a:p>
            <a:pPr algn="ctr">
              <a:lnSpc>
                <a:spcPct val="100000"/>
              </a:lnSpc>
            </a:pPr>
            <a:endParaRPr lang="cs-CZ" sz="1400" b="0" strike="noStrike" spc="-1" dirty="0"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 flipV="1">
            <a:off x="4555800" y="2563920"/>
            <a:ext cx="360" cy="51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5" name="CustomShape 11"/>
          <p:cNvSpPr/>
          <p:nvPr/>
        </p:nvSpPr>
        <p:spPr>
          <a:xfrm flipV="1">
            <a:off x="5393520" y="2438280"/>
            <a:ext cx="1047960" cy="57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6" name="CustomShape 12"/>
          <p:cNvSpPr/>
          <p:nvPr/>
        </p:nvSpPr>
        <p:spPr>
          <a:xfrm flipH="1" flipV="1">
            <a:off x="2912040" y="2512440"/>
            <a:ext cx="815760" cy="54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7" name="CustomShape 13"/>
          <p:cNvSpPr/>
          <p:nvPr/>
        </p:nvSpPr>
        <p:spPr>
          <a:xfrm>
            <a:off x="4572000" y="4873680"/>
            <a:ext cx="360" cy="416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8" name="CustomShape 14"/>
          <p:cNvSpPr/>
          <p:nvPr/>
        </p:nvSpPr>
        <p:spPr>
          <a:xfrm>
            <a:off x="5266080" y="4480560"/>
            <a:ext cx="1022400" cy="85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9" name="CustomShape 15"/>
          <p:cNvSpPr/>
          <p:nvPr/>
        </p:nvSpPr>
        <p:spPr>
          <a:xfrm flipH="1">
            <a:off x="2801880" y="4489920"/>
            <a:ext cx="1213920" cy="87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0" name="CustomShape 16"/>
          <p:cNvSpPr/>
          <p:nvPr/>
        </p:nvSpPr>
        <p:spPr>
          <a:xfrm flipH="1" flipV="1">
            <a:off x="2569680" y="3770640"/>
            <a:ext cx="1099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1" name="CustomShape 17"/>
          <p:cNvSpPr/>
          <p:nvPr/>
        </p:nvSpPr>
        <p:spPr>
          <a:xfrm flipV="1">
            <a:off x="5513760" y="3770640"/>
            <a:ext cx="104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1B847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2" name="CustomShape 18"/>
          <p:cNvSpPr/>
          <p:nvPr/>
        </p:nvSpPr>
        <p:spPr>
          <a:xfrm>
            <a:off x="3988080" y="3231135"/>
            <a:ext cx="1243800" cy="1014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b="1" spc="-1" dirty="0" smtClean="0">
                <a:solidFill>
                  <a:srgbClr val="FF0000"/>
                </a:solidFill>
                <a:latin typeface="Myriad Pro"/>
                <a:ea typeface="宋体"/>
              </a:rPr>
              <a:t>Дисбиоза</a:t>
            </a:r>
            <a:r>
              <a:rPr lang="cs-CZ" sz="1800" b="1" strike="noStrike" spc="-1" dirty="0" smtClean="0">
                <a:solidFill>
                  <a:srgbClr val="FF0000"/>
                </a:solidFill>
                <a:latin typeface="Myriad Pro"/>
                <a:ea typeface="宋体"/>
              </a:rPr>
              <a:t> </a:t>
            </a:r>
            <a:r>
              <a:rPr lang="cs-CZ" sz="1400" b="0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bg-BG" sz="1400" b="0" strike="noStrike" spc="-1" dirty="0" smtClean="0">
                <a:solidFill>
                  <a:srgbClr val="595959"/>
                </a:solidFill>
                <a:latin typeface="Myriad Pro"/>
                <a:ea typeface="宋体"/>
              </a:rPr>
              <a:t>дисбаланс на чревната микрофлора</a:t>
            </a:r>
            <a:endParaRPr lang="cs-CZ" sz="1400" b="0" strike="noStrike" spc="-1" dirty="0">
              <a:latin typeface="Arial"/>
            </a:endParaRPr>
          </a:p>
        </p:txBody>
      </p:sp>
      <p:pic>
        <p:nvPicPr>
          <p:cNvPr id="133" name="图片 41"/>
          <p:cNvPicPr/>
          <p:nvPr/>
        </p:nvPicPr>
        <p:blipFill>
          <a:blip r:embed="rId9"/>
          <a:srcRect l="75794" t="13160" r="5945" b="69743"/>
          <a:stretch/>
        </p:blipFill>
        <p:spPr>
          <a:xfrm>
            <a:off x="4287240" y="5297040"/>
            <a:ext cx="752400" cy="52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03480" y="1104840"/>
            <a:ext cx="6031800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Тъй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като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балансът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нашата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чревна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микрофлора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влияе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върху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баланса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имунната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ни система,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нарастването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възпалителни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патогени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може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да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доведе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до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възпаление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червата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така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нареченото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„</a:t>
            </a:r>
            <a:r>
              <a:rPr lang="ru-RU" b="1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пропускливо</a:t>
            </a:r>
            <a:r>
              <a:rPr lang="ru-RU" b="1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b="1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черво</a:t>
            </a:r>
            <a:r>
              <a:rPr lang="ru-RU" b="1" spc="-1" dirty="0">
                <a:solidFill>
                  <a:srgbClr val="595959"/>
                </a:solidFill>
                <a:latin typeface="Myriad Pro"/>
                <a:ea typeface="华文楷体"/>
              </a:rPr>
              <a:t>“.</a:t>
            </a:r>
            <a:endParaRPr lang="bg-BG" sz="1800" b="1" strike="noStrike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Това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се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случва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когато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нежеланите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вредни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бактерии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произвеждат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ендотоксини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които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изтичат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през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лигавицата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навлизат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в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кръвта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华文楷体"/>
              </a:rPr>
              <a:t>Вашата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имунна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система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атакува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тези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ендотоксини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което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води до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хронично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възпаление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华文楷体"/>
              </a:rPr>
              <a:t>червата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华文楷体"/>
              </a:rPr>
              <a:t>.</a:t>
            </a:r>
            <a:endParaRPr lang="bg-BG" sz="1800" b="0" strike="noStrike" spc="-1" dirty="0" smtClean="0">
              <a:solidFill>
                <a:srgbClr val="595959"/>
              </a:solidFill>
              <a:latin typeface="Myriad Pro"/>
              <a:ea typeface="华文楷体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 err="1" smtClean="0">
                <a:solidFill>
                  <a:srgbClr val="595959"/>
                </a:solidFill>
                <a:latin typeface="Myriad Pro"/>
                <a:ea typeface="宋体"/>
              </a:rPr>
              <a:t>Хроничното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възпаление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на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червата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(„</a:t>
            </a:r>
            <a:r>
              <a:rPr lang="en-US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bg-BG" spc="-1" dirty="0" smtClean="0">
                <a:solidFill>
                  <a:srgbClr val="595959"/>
                </a:solidFill>
                <a:latin typeface="Myriad Pro"/>
                <a:ea typeface="宋体"/>
              </a:rPr>
              <a:t>пропускливо</a:t>
            </a:r>
            <a:r>
              <a:rPr lang="ru-RU" spc="-1" dirty="0" smtClean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черво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“)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може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да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предизвика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заболявания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като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диабет,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депресия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,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чернодробно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заболяване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и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дори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да </a:t>
            </a:r>
            <a:r>
              <a:rPr lang="ru-RU" spc="-1" dirty="0" err="1">
                <a:solidFill>
                  <a:srgbClr val="595959"/>
                </a:solidFill>
                <a:latin typeface="Myriad Pro"/>
                <a:ea typeface="宋体"/>
              </a:rPr>
              <a:t>доведе</a:t>
            </a:r>
            <a:r>
              <a:rPr lang="ru-RU" spc="-1" dirty="0">
                <a:solidFill>
                  <a:srgbClr val="595959"/>
                </a:solidFill>
                <a:latin typeface="Myriad Pro"/>
                <a:ea typeface="宋体"/>
              </a:rPr>
              <a:t> до рак.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0" y="106920"/>
            <a:ext cx="914328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Хронично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възпаление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на </a:t>
            </a:r>
            <a:r>
              <a:rPr lang="ru-RU" sz="2800" spc="-1" dirty="0" err="1">
                <a:solidFill>
                  <a:srgbClr val="FFFFFF"/>
                </a:solidFill>
                <a:latin typeface="Myriad Pro"/>
                <a:ea typeface="微软雅黑"/>
              </a:rPr>
              <a:t>червата</a:t>
            </a:r>
            <a:r>
              <a:rPr lang="ru-RU" sz="2800" spc="-1" dirty="0">
                <a:solidFill>
                  <a:srgbClr val="FFFFFF"/>
                </a:solidFill>
                <a:latin typeface="Myriad Pro"/>
                <a:ea typeface="微软雅黑"/>
              </a:rPr>
              <a:t> 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(„</a:t>
            </a:r>
            <a:r>
              <a:rPr lang="ru-RU" sz="2800" spc="-1" dirty="0" err="1" smtClean="0">
                <a:solidFill>
                  <a:srgbClr val="FFFFFF"/>
                </a:solidFill>
                <a:latin typeface="Myriad Pro"/>
                <a:ea typeface="微软雅黑"/>
              </a:rPr>
              <a:t>пропускливи</a:t>
            </a:r>
            <a:r>
              <a:rPr lang="ru-RU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 черва</a:t>
            </a:r>
            <a:r>
              <a:rPr lang="en-US" sz="2800" spc="-1" dirty="0" smtClean="0">
                <a:solidFill>
                  <a:srgbClr val="FFFFFF"/>
                </a:solidFill>
                <a:latin typeface="Myriad Pro"/>
                <a:ea typeface="微软雅黑"/>
              </a:rPr>
              <a:t>”)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重点国家规划SOP</Template>
  <TotalTime>12567</TotalTime>
  <Words>2392</Words>
  <Application>Microsoft Office PowerPoint</Application>
  <PresentationFormat>On-screen Show (4:3)</PresentationFormat>
  <Paragraphs>315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Corbel</vt:lpstr>
      <vt:lpstr>DejaVu Sans</vt:lpstr>
      <vt:lpstr>Myriad Pro</vt:lpstr>
      <vt:lpstr>Myriad Pro Light</vt:lpstr>
      <vt:lpstr>华文楷体</vt:lpstr>
      <vt:lpstr>华文隶书</vt:lpstr>
      <vt:lpstr>Symbol</vt:lpstr>
      <vt:lpstr>Times New Roman</vt:lpstr>
      <vt:lpstr>Wingdings</vt:lpstr>
      <vt:lpstr>方正粗倩简体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WwW.YlmF.CoM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重点国家产品年度规划 SOP手册思路框架</dc:title>
  <dc:subject/>
  <dc:creator>YlmF</dc:creator>
  <dc:description/>
  <cp:lastModifiedBy>ss ss</cp:lastModifiedBy>
  <cp:revision>1781</cp:revision>
  <cp:lastPrinted>2019-08-21T08:59:36Z</cp:lastPrinted>
  <dcterms:created xsi:type="dcterms:W3CDTF">2010-12-15T15:37:00Z</dcterms:created>
  <dcterms:modified xsi:type="dcterms:W3CDTF">2020-11-26T09:52:22Z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WwW.YlmF.CoM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2052-10.1.0.7106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19</vt:i4>
  </property>
  <property fmtid="{D5CDD505-2E9C-101B-9397-08002B2CF9AE}" pid="10" name="PresentationFormat">
    <vt:lpwstr>On-screen Show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25</vt:i4>
  </property>
</Properties>
</file>